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9" r:id="rId4"/>
    <p:sldId id="270" r:id="rId5"/>
    <p:sldId id="275" r:id="rId6"/>
    <p:sldId id="273" r:id="rId7"/>
    <p:sldId id="278" r:id="rId8"/>
    <p:sldId id="279" r:id="rId9"/>
    <p:sldId id="280" r:id="rId10"/>
    <p:sldId id="271" r:id="rId11"/>
    <p:sldId id="257" r:id="rId12"/>
    <p:sldId id="258" r:id="rId13"/>
    <p:sldId id="281" r:id="rId14"/>
    <p:sldId id="282" r:id="rId15"/>
    <p:sldId id="283" r:id="rId16"/>
    <p:sldId id="265" r:id="rId17"/>
    <p:sldId id="286" r:id="rId18"/>
    <p:sldId id="287" r:id="rId19"/>
    <p:sldId id="291" r:id="rId20"/>
    <p:sldId id="296" r:id="rId21"/>
    <p:sldId id="297" r:id="rId22"/>
    <p:sldId id="298" r:id="rId23"/>
    <p:sldId id="299" r:id="rId24"/>
    <p:sldId id="300" r:id="rId25"/>
    <p:sldId id="293" r:id="rId26"/>
    <p:sldId id="290" r:id="rId27"/>
    <p:sldId id="294" r:id="rId28"/>
    <p:sldId id="295" r:id="rId29"/>
    <p:sldId id="261" r:id="rId30"/>
    <p:sldId id="301" r:id="rId31"/>
    <p:sldId id="302" r:id="rId32"/>
    <p:sldId id="303" r:id="rId33"/>
    <p:sldId id="304" r:id="rId34"/>
    <p:sldId id="305" r:id="rId35"/>
    <p:sldId id="259" r:id="rId36"/>
    <p:sldId id="310" r:id="rId37"/>
    <p:sldId id="306" r:id="rId38"/>
    <p:sldId id="307" r:id="rId39"/>
    <p:sldId id="314" r:id="rId40"/>
    <p:sldId id="315" r:id="rId41"/>
    <p:sldId id="311" r:id="rId42"/>
    <p:sldId id="312" r:id="rId43"/>
    <p:sldId id="313" r:id="rId44"/>
    <p:sldId id="267" r:id="rId45"/>
    <p:sldId id="316" r:id="rId46"/>
    <p:sldId id="317" r:id="rId47"/>
    <p:sldId id="318" r:id="rId48"/>
    <p:sldId id="319" r:id="rId49"/>
    <p:sldId id="320" r:id="rId50"/>
    <p:sldId id="321" r:id="rId51"/>
    <p:sldId id="322" r:id="rId52"/>
    <p:sldId id="323" r:id="rId53"/>
    <p:sldId id="264" r:id="rId54"/>
    <p:sldId id="308" r:id="rId55"/>
    <p:sldId id="309" r:id="rId56"/>
    <p:sldId id="266" r:id="rId57"/>
    <p:sldId id="284" r:id="rId58"/>
    <p:sldId id="260" r:id="rId59"/>
    <p:sldId id="288" r:id="rId60"/>
    <p:sldId id="289" r:id="rId61"/>
    <p:sldId id="263" r:id="rId62"/>
    <p:sldId id="292" r:id="rId63"/>
    <p:sldId id="262"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8DAA"/>
    <a:srgbClr val="4472C4"/>
    <a:srgbClr val="6CC04A"/>
    <a:srgbClr val="CF786F"/>
    <a:srgbClr val="E1DDD3"/>
    <a:srgbClr val="9999FF"/>
    <a:srgbClr val="2C3C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98" autoAdjust="0"/>
    <p:restoredTop sz="94660"/>
  </p:normalViewPr>
  <p:slideViewPr>
    <p:cSldViewPr snapToGrid="0">
      <p:cViewPr varScale="1">
        <p:scale>
          <a:sx n="119" d="100"/>
          <a:sy n="119" d="100"/>
        </p:scale>
        <p:origin x="4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jpg>
</file>

<file path=ppt/media/image11.png>
</file>

<file path=ppt/media/image12.png>
</file>

<file path=ppt/media/image13.png>
</file>

<file path=ppt/media/image14.jpg>
</file>

<file path=ppt/media/image15.jpg>
</file>

<file path=ppt/media/image16.jpg>
</file>

<file path=ppt/media/image17.jpeg>
</file>

<file path=ppt/media/image18.jpeg>
</file>

<file path=ppt/media/image19.jpeg>
</file>

<file path=ppt/media/image2.png>
</file>

<file path=ppt/media/image20.jpeg>
</file>

<file path=ppt/media/image21.jpeg>
</file>

<file path=ppt/media/image22.jpg>
</file>

<file path=ppt/media/image23.png>
</file>

<file path=ppt/media/image24.jpg>
</file>

<file path=ppt/media/image25.png>
</file>

<file path=ppt/media/image26.png>
</file>

<file path=ppt/media/image27.jpg>
</file>

<file path=ppt/media/image28.jpg>
</file>

<file path=ppt/media/image29.jpeg>
</file>

<file path=ppt/media/image3.png>
</file>

<file path=ppt/media/image30.jpeg>
</file>

<file path=ppt/media/image31.jpeg>
</file>

<file path=ppt/media/image32.jpeg>
</file>

<file path=ppt/media/image33.jpeg>
</file>

<file path=ppt/media/image34.jpg>
</file>

<file path=ppt/media/image35.png>
</file>

<file path=ppt/media/image36.jpeg>
</file>

<file path=ppt/media/image37.jpeg>
</file>

<file path=ppt/media/image38.jpeg>
</file>

<file path=ppt/media/image39.jpeg>
</file>

<file path=ppt/media/image4.png>
</file>

<file path=ppt/media/image40.png>
</file>

<file path=ppt/media/image41.png>
</file>

<file path=ppt/media/image42.png>
</file>

<file path=ppt/media/image43.jp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png>
</file>

<file path=ppt/media/image53.jpeg>
</file>

<file path=ppt/media/image54.jpeg>
</file>

<file path=ppt/media/image55.jpg>
</file>

<file path=ppt/media/image56.jpg>
</file>

<file path=ppt/media/image57.jpg>
</file>

<file path=ppt/media/image58.jpg>
</file>

<file path=ppt/media/image59.png>
</file>

<file path=ppt/media/image6.png>
</file>

<file path=ppt/media/image60.png>
</file>

<file path=ppt/media/image61.png>
</file>

<file path=ppt/media/image62.png>
</file>

<file path=ppt/media/image63.jpg>
</file>

<file path=ppt/media/image64.jpg>
</file>

<file path=ppt/media/image65.jpg>
</file>

<file path=ppt/media/image6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2F184-E632-1A92-14C0-CDDA483493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33BF16-54BD-713B-DC7A-F2B103F636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1F99B3A-1E1A-C3FE-8DD5-EDE7875033F5}"/>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6794B828-0CF5-65A4-9CEC-55DB84849B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9C2C-31B3-3CBD-A436-52900DC4A61F}"/>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1967787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453C-D444-CE43-D44D-05FB0848BE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167DA1-557F-8B69-F52C-F6456E2F36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81C225-ED78-A8BF-F37B-4AB390EA655F}"/>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A1886D4D-C9FF-13B1-EA65-D811EDFBF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7527B-5E21-9863-EE61-9AF16C7D15D0}"/>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3590292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598B60-8404-EE99-48AC-47A7E8942C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A394BC-C5C0-5F24-11A2-C226A35249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2A4607-5DF7-ED42-1A96-8C1FC52389C4}"/>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B68A4E86-76E8-3CE7-19AE-E3E3D82F0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7E11BE-3FCC-94B5-87F2-207C579F667D}"/>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77597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E00B3-C56C-1BA3-BBD8-829F3CF2DB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C36923-DDA5-F52B-F3B3-6C798CF53C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098B9-4C67-BA76-DCA7-2B6DCE68C415}"/>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0D477CD1-EDB6-631B-B07B-CBF309E369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318FDE-1E01-A29B-8015-CAB7F520E8BE}"/>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3836054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B6DF2-2700-35DD-90C8-C17DC75848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9D92E8-6FDB-066D-73D0-A9FFFF072A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D99A3F-D612-0F0B-CB53-089C3524F231}"/>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5A670001-4D23-E68E-A79D-398F681B4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438056-3D09-370B-6C16-71DF6720454D}"/>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2146250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C31B4-E916-C0C7-B02C-9A2DD857A2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78644E-A92C-C530-BF1A-C712DBCEDF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C2B084-D064-1ED5-010F-8F79C83A4D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B4A835-9516-3409-A0D2-1B29CFF765A8}"/>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6" name="Footer Placeholder 5">
            <a:extLst>
              <a:ext uri="{FF2B5EF4-FFF2-40B4-BE49-F238E27FC236}">
                <a16:creationId xmlns:a16="http://schemas.microsoft.com/office/drawing/2014/main" id="{26B26AF9-4B0B-F105-43BC-8E819FE135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98FCC0-33ED-9E6B-4661-C049A98468B4}"/>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313540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476F9-92D6-313D-97C1-663A3355A8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38A312-F31A-0240-7085-25C3BE1852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EE127C-10EF-B411-7BF7-1CD4492AB8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5075FD-C1EC-8C48-A240-994D1A69F0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5C8E68-45CF-32CC-C8F1-1FB0708CCF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0A815C-8351-89ED-A7C0-C5C18F3BA6BE}"/>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8" name="Footer Placeholder 7">
            <a:extLst>
              <a:ext uri="{FF2B5EF4-FFF2-40B4-BE49-F238E27FC236}">
                <a16:creationId xmlns:a16="http://schemas.microsoft.com/office/drawing/2014/main" id="{F5F2A366-B1F3-97CE-08BD-044B72602F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552F55-3991-D899-9824-A71071DC7D18}"/>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7371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94CE1-5AC7-73B6-18A4-3C5E9F8645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082AF24-5913-94F2-A1DA-BC2A10403202}"/>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4" name="Footer Placeholder 3">
            <a:extLst>
              <a:ext uri="{FF2B5EF4-FFF2-40B4-BE49-F238E27FC236}">
                <a16:creationId xmlns:a16="http://schemas.microsoft.com/office/drawing/2014/main" id="{D57337C5-32CD-92DD-D84B-3FB301D9F0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22DAF4-0A84-20B4-CC48-10A87FA6615B}"/>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1894190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8913A9-6B09-71C5-B0F5-840E08A8B961}"/>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3" name="Footer Placeholder 2">
            <a:extLst>
              <a:ext uri="{FF2B5EF4-FFF2-40B4-BE49-F238E27FC236}">
                <a16:creationId xmlns:a16="http://schemas.microsoft.com/office/drawing/2014/main" id="{91920F55-F611-C157-0A16-2782E8D56E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CAF011-1617-7D16-28E0-092B8CF1EB60}"/>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3433056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1C0A4-46F8-B8DE-2451-DA33BD41E6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DC1FEE-068F-4193-E52C-ED9CD547B7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748860-4250-0AE1-0CCB-3BA3523787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8BA304-E2F2-7732-E959-27B70E338D6D}"/>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6" name="Footer Placeholder 5">
            <a:extLst>
              <a:ext uri="{FF2B5EF4-FFF2-40B4-BE49-F238E27FC236}">
                <a16:creationId xmlns:a16="http://schemas.microsoft.com/office/drawing/2014/main" id="{7856207E-2C4E-0AE5-7267-8572D744F7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63DE11-AAFC-2002-AB1A-31B025E191FB}"/>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1633991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FCC79-725D-54AA-F740-892B85E140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77D40A-D32F-5E23-F9E3-E46695A47A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5DB100-45F4-2B09-88C0-D77B2A1205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2E5A6D-2F22-7659-79DA-1715E4722D86}"/>
              </a:ext>
            </a:extLst>
          </p:cNvPr>
          <p:cNvSpPr>
            <a:spLocks noGrp="1"/>
          </p:cNvSpPr>
          <p:nvPr>
            <p:ph type="dt" sz="half" idx="10"/>
          </p:nvPr>
        </p:nvSpPr>
        <p:spPr/>
        <p:txBody>
          <a:bodyPr/>
          <a:lstStyle/>
          <a:p>
            <a:fld id="{AB24E362-D20A-469B-9F88-32843AA3999B}" type="datetimeFigureOut">
              <a:rPr lang="en-US" smtClean="0"/>
              <a:t>10/4/24</a:t>
            </a:fld>
            <a:endParaRPr lang="en-US"/>
          </a:p>
        </p:txBody>
      </p:sp>
      <p:sp>
        <p:nvSpPr>
          <p:cNvPr id="6" name="Footer Placeholder 5">
            <a:extLst>
              <a:ext uri="{FF2B5EF4-FFF2-40B4-BE49-F238E27FC236}">
                <a16:creationId xmlns:a16="http://schemas.microsoft.com/office/drawing/2014/main" id="{FD574642-F8C5-E912-8C2E-6EC750C863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9F495-8814-A529-D9C3-E70AAF86BCFB}"/>
              </a:ext>
            </a:extLst>
          </p:cNvPr>
          <p:cNvSpPr>
            <a:spLocks noGrp="1"/>
          </p:cNvSpPr>
          <p:nvPr>
            <p:ph type="sldNum" sz="quarter" idx="12"/>
          </p:nvPr>
        </p:nvSpPr>
        <p:spPr/>
        <p:txBody>
          <a:bodyPr/>
          <a:lstStyle/>
          <a:p>
            <a:fld id="{BE0C94B7-2CA2-49FD-9316-7E1C9BB4A4AE}" type="slidenum">
              <a:rPr lang="en-US" smtClean="0"/>
              <a:t>‹#›</a:t>
            </a:fld>
            <a:endParaRPr lang="en-US"/>
          </a:p>
        </p:txBody>
      </p:sp>
    </p:spTree>
    <p:extLst>
      <p:ext uri="{BB962C8B-B14F-4D97-AF65-F5344CB8AC3E}">
        <p14:creationId xmlns:p14="http://schemas.microsoft.com/office/powerpoint/2010/main" val="920590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E92B79-080E-4619-0959-9D24610D8B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EB995A-91B7-D567-08AA-7FDB9DD1B1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551CD6-CFC8-ADD0-018A-8FDC051E16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24E362-D20A-469B-9F88-32843AA3999B}" type="datetimeFigureOut">
              <a:rPr lang="en-US" smtClean="0"/>
              <a:t>10/4/24</a:t>
            </a:fld>
            <a:endParaRPr lang="en-US"/>
          </a:p>
        </p:txBody>
      </p:sp>
      <p:sp>
        <p:nvSpPr>
          <p:cNvPr id="5" name="Footer Placeholder 4">
            <a:extLst>
              <a:ext uri="{FF2B5EF4-FFF2-40B4-BE49-F238E27FC236}">
                <a16:creationId xmlns:a16="http://schemas.microsoft.com/office/drawing/2014/main" id="{1E12B164-24ED-8D61-E2B1-719CB80ACB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AAC8132-39AB-1ED1-4278-96497F16E2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0C94B7-2CA2-49FD-9316-7E1C9BB4A4AE}" type="slidenum">
              <a:rPr lang="en-US" smtClean="0"/>
              <a:t>‹#›</a:t>
            </a:fld>
            <a:endParaRPr lang="en-US"/>
          </a:p>
        </p:txBody>
      </p:sp>
    </p:spTree>
    <p:extLst>
      <p:ext uri="{BB962C8B-B14F-4D97-AF65-F5344CB8AC3E}">
        <p14:creationId xmlns:p14="http://schemas.microsoft.com/office/powerpoint/2010/main" val="29748524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slide" Target="slide61.xml"/><Relationship Id="rId3" Type="http://schemas.openxmlformats.org/officeDocument/2006/relationships/slide" Target="slide12.xml"/><Relationship Id="rId7" Type="http://schemas.openxmlformats.org/officeDocument/2006/relationships/slide" Target="slide63.xml"/><Relationship Id="rId12" Type="http://schemas.openxmlformats.org/officeDocument/2006/relationships/slide" Target="slide18.xm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slide" Target="slide29.xml"/><Relationship Id="rId11" Type="http://schemas.openxmlformats.org/officeDocument/2006/relationships/slide" Target="slide2.xml"/><Relationship Id="rId5" Type="http://schemas.openxmlformats.org/officeDocument/2006/relationships/slide" Target="slide58.xml"/><Relationship Id="rId10" Type="http://schemas.openxmlformats.org/officeDocument/2006/relationships/slide" Target="slide53.xml"/><Relationship Id="rId4" Type="http://schemas.openxmlformats.org/officeDocument/2006/relationships/slide" Target="slide35.xml"/><Relationship Id="rId9" Type="http://schemas.openxmlformats.org/officeDocument/2006/relationships/slide" Target="slide2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 Target="slide11.xml"/><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 Target="slide11.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 Target="slide20.xml"/><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slide" Target="slide11.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6.xml"/><Relationship Id="rId5" Type="http://schemas.openxmlformats.org/officeDocument/2006/relationships/slide" Target="slide4.xml"/><Relationship Id="rId4" Type="http://schemas.openxmlformats.org/officeDocument/2006/relationships/slide" Target="slide5.xml"/></Relationships>
</file>

<file path=ppt/slides/_rels/slide2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27.jpg"/></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7.jpe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9.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50.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53.jpe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54.jpe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56.jpg"/></Relationships>
</file>

<file path=ppt/slides/_rels/slide57.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58.jpg"/></Relationships>
</file>

<file path=ppt/slides/_rels/slide5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5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slide" Target="slide11.xml"/><Relationship Id="rId1" Type="http://schemas.openxmlformats.org/officeDocument/2006/relationships/slideLayout" Target="../slideLayouts/slideLayout7.xml"/><Relationship Id="rId4" Type="http://schemas.openxmlformats.org/officeDocument/2006/relationships/image" Target="../media/image65.jpg"/></Relationships>
</file>

<file path=ppt/slides/_rels/slide63.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B8371D5E-3DAC-74F1-83AE-8D48E13FFFD1}"/>
              </a:ext>
            </a:extLst>
          </p:cNvPr>
          <p:cNvSpPr/>
          <p:nvPr/>
        </p:nvSpPr>
        <p:spPr>
          <a:xfrm>
            <a:off x="1991724" y="-598292"/>
            <a:ext cx="2196818" cy="210297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D2744A7-9367-5BBE-6F02-4CA69F30BCBB}"/>
              </a:ext>
            </a:extLst>
          </p:cNvPr>
          <p:cNvSpPr/>
          <p:nvPr/>
        </p:nvSpPr>
        <p:spPr>
          <a:xfrm>
            <a:off x="2172930" y="-383308"/>
            <a:ext cx="1907876" cy="1763621"/>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F554026-E842-EECA-A483-30D68CEF729E}"/>
              </a:ext>
            </a:extLst>
          </p:cNvPr>
          <p:cNvSpPr/>
          <p:nvPr/>
        </p:nvSpPr>
        <p:spPr>
          <a:xfrm>
            <a:off x="-127819" y="-78658"/>
            <a:ext cx="2703871" cy="85147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C57CF8A-86CD-03DC-0EFC-DA959BB3291B}"/>
              </a:ext>
            </a:extLst>
          </p:cNvPr>
          <p:cNvSpPr/>
          <p:nvPr/>
        </p:nvSpPr>
        <p:spPr>
          <a:xfrm>
            <a:off x="9468465" y="4495198"/>
            <a:ext cx="3401961" cy="34019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F922C52-A471-85AF-E92B-B07FCC4FC656}"/>
              </a:ext>
            </a:extLst>
          </p:cNvPr>
          <p:cNvSpPr/>
          <p:nvPr/>
        </p:nvSpPr>
        <p:spPr>
          <a:xfrm>
            <a:off x="9695195" y="4645792"/>
            <a:ext cx="2892552" cy="299883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4580507-C004-D921-FE8E-CC337744D50F}"/>
              </a:ext>
            </a:extLst>
          </p:cNvPr>
          <p:cNvSpPr/>
          <p:nvPr/>
        </p:nvSpPr>
        <p:spPr>
          <a:xfrm rot="2429794">
            <a:off x="9813311" y="5000852"/>
            <a:ext cx="3482723" cy="27498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DC1B243-516F-A0E0-BC1F-95E293D15E59}"/>
              </a:ext>
            </a:extLst>
          </p:cNvPr>
          <p:cNvSpPr/>
          <p:nvPr/>
        </p:nvSpPr>
        <p:spPr>
          <a:xfrm rot="2429794">
            <a:off x="10055049" y="5111625"/>
            <a:ext cx="2961221" cy="2423968"/>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EAC468D-C506-BBC5-84FC-A18F885010D5}"/>
              </a:ext>
            </a:extLst>
          </p:cNvPr>
          <p:cNvSpPr/>
          <p:nvPr/>
        </p:nvSpPr>
        <p:spPr>
          <a:xfrm>
            <a:off x="10597023" y="3608489"/>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684F29F-130A-1487-240A-0AF4F8B76667}"/>
              </a:ext>
            </a:extLst>
          </p:cNvPr>
          <p:cNvSpPr/>
          <p:nvPr/>
        </p:nvSpPr>
        <p:spPr>
          <a:xfrm>
            <a:off x="10799461" y="3766941"/>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A4A79F5A-15B9-CE56-7EE9-7C190E65EA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042" y="255638"/>
            <a:ext cx="4800905" cy="4001729"/>
          </a:xfrm>
          <a:prstGeom prst="homePlate">
            <a:avLst>
              <a:gd name="adj" fmla="val 34735"/>
            </a:avLst>
          </a:prstGeom>
        </p:spPr>
      </p:pic>
      <p:sp>
        <p:nvSpPr>
          <p:cNvPr id="6" name="TextBox 5">
            <a:extLst>
              <a:ext uri="{FF2B5EF4-FFF2-40B4-BE49-F238E27FC236}">
                <a16:creationId xmlns:a16="http://schemas.microsoft.com/office/drawing/2014/main" id="{DFACB372-C069-EDCE-5193-F04FB30BD45F}"/>
              </a:ext>
            </a:extLst>
          </p:cNvPr>
          <p:cNvSpPr txBox="1"/>
          <p:nvPr/>
        </p:nvSpPr>
        <p:spPr>
          <a:xfrm>
            <a:off x="4699819" y="2745004"/>
            <a:ext cx="9537291" cy="1846659"/>
          </a:xfrm>
          <a:prstGeom prst="rect">
            <a:avLst/>
          </a:prstGeom>
          <a:noFill/>
        </p:spPr>
        <p:txBody>
          <a:bodyPr wrap="square" rtlCol="0">
            <a:spAutoFit/>
          </a:bodyPr>
          <a:lstStyle/>
          <a:p>
            <a:r>
              <a:rPr lang="en-US" sz="4800" b="1" dirty="0">
                <a:solidFill>
                  <a:schemeClr val="accent5">
                    <a:lumMod val="75000"/>
                  </a:schemeClr>
                </a:solidFill>
                <a:effectLst>
                  <a:outerShdw blurRad="38100" dist="38100" dir="2700000" algn="tl">
                    <a:srgbClr val="000000">
                      <a:alpha val="43137"/>
                    </a:srgbClr>
                  </a:outerShdw>
                </a:effectLst>
                <a:latin typeface="Arial Black" panose="020B0A04020102020204" pitchFamily="34" charset="0"/>
                <a:ea typeface="Times New Roman" panose="02020603050405020304" pitchFamily="18" charset="0"/>
                <a:cs typeface="Arial" panose="020B0604020202020204" pitchFamily="34" charset="0"/>
              </a:rPr>
              <a:t>Hotel System </a:t>
            </a:r>
            <a:r>
              <a:rPr lang="en-US" sz="4800" b="1" dirty="0">
                <a:solidFill>
                  <a:srgbClr val="4472C4"/>
                </a:solidFill>
                <a:effectLst>
                  <a:outerShdw blurRad="38100" dist="38100" dir="2700000" algn="tl">
                    <a:srgbClr val="000000">
                      <a:alpha val="43137"/>
                    </a:srgbClr>
                  </a:outerShdw>
                </a:effectLst>
                <a:latin typeface="Arial Black" panose="020B0A04020102020204" pitchFamily="34" charset="0"/>
                <a:ea typeface="Times New Roman" panose="02020603050405020304" pitchFamily="18" charset="0"/>
                <a:cs typeface="Arial" panose="020B0604020202020204" pitchFamily="34" charset="0"/>
              </a:rPr>
              <a:t>Network Design</a:t>
            </a:r>
          </a:p>
          <a:p>
            <a:endParaRPr lang="en-US" dirty="0"/>
          </a:p>
        </p:txBody>
      </p:sp>
    </p:spTree>
    <p:extLst>
      <p:ext uri="{BB962C8B-B14F-4D97-AF65-F5344CB8AC3E}">
        <p14:creationId xmlns:p14="http://schemas.microsoft.com/office/powerpoint/2010/main" val="2861154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pic>
        <p:nvPicPr>
          <p:cNvPr id="5" name="صورة 4" descr="صورة تحتوي على دائرة, التصميم, فن&#10;&#10;تم إنشاء الوصف تلقائياً">
            <a:extLst>
              <a:ext uri="{FF2B5EF4-FFF2-40B4-BE49-F238E27FC236}">
                <a16:creationId xmlns:a16="http://schemas.microsoft.com/office/drawing/2014/main" id="{7C6AEC48-07C7-92E8-E557-225B535A2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7" name="Flowchart: Stored Data 6">
            <a:hlinkClick r:id="rId3" action="ppaction://hlinksldjump"/>
            <a:extLst>
              <a:ext uri="{FF2B5EF4-FFF2-40B4-BE49-F238E27FC236}">
                <a16:creationId xmlns:a16="http://schemas.microsoft.com/office/drawing/2014/main" id="{567A9B81-E3A3-AC35-ECD2-79980C44844F}"/>
              </a:ext>
            </a:extLst>
          </p:cNvPr>
          <p:cNvSpPr/>
          <p:nvPr/>
        </p:nvSpPr>
        <p:spPr>
          <a:xfrm flipH="1">
            <a:off x="849493" y="278915"/>
            <a:ext cx="3379442" cy="769215"/>
          </a:xfrm>
          <a:prstGeom prst="flowChartOnlineStorage">
            <a:avLst/>
          </a:prstGeom>
          <a:solidFill>
            <a:schemeClr val="accent2"/>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Terminator 7">
            <a:hlinkClick r:id="rId3" action="ppaction://hlinksldjump"/>
            <a:extLst>
              <a:ext uri="{FF2B5EF4-FFF2-40B4-BE49-F238E27FC236}">
                <a16:creationId xmlns:a16="http://schemas.microsoft.com/office/drawing/2014/main" id="{A9F23105-D734-3848-595F-9955BFF90D8F}"/>
              </a:ext>
            </a:extLst>
          </p:cNvPr>
          <p:cNvSpPr/>
          <p:nvPr/>
        </p:nvSpPr>
        <p:spPr>
          <a:xfrm>
            <a:off x="-868138" y="341989"/>
            <a:ext cx="1736276" cy="624693"/>
          </a:xfrm>
          <a:prstGeom prst="flowChartTerminator">
            <a:avLst/>
          </a:prstGeom>
          <a:solidFill>
            <a:schemeClr val="accent2"/>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hlinkClick r:id="rId3" action="ppaction://hlinksldjump"/>
            <a:extLst>
              <a:ext uri="{FF2B5EF4-FFF2-40B4-BE49-F238E27FC236}">
                <a16:creationId xmlns:a16="http://schemas.microsoft.com/office/drawing/2014/main" id="{1EBACC51-F49B-0ABE-B746-A0FBC58D1D68}"/>
              </a:ext>
            </a:extLst>
          </p:cNvPr>
          <p:cNvSpPr txBox="1"/>
          <p:nvPr/>
        </p:nvSpPr>
        <p:spPr>
          <a:xfrm>
            <a:off x="1422180" y="510373"/>
            <a:ext cx="2806755"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Network design </a:t>
            </a:r>
          </a:p>
        </p:txBody>
      </p:sp>
    </p:spTree>
    <p:extLst>
      <p:ext uri="{BB962C8B-B14F-4D97-AF65-F5344CB8AC3E}">
        <p14:creationId xmlns:p14="http://schemas.microsoft.com/office/powerpoint/2010/main" val="2881074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53" name="Oval 52">
            <a:extLst>
              <a:ext uri="{FF2B5EF4-FFF2-40B4-BE49-F238E27FC236}">
                <a16:creationId xmlns:a16="http://schemas.microsoft.com/office/drawing/2014/main" id="{BAD9BC76-515E-166C-BB6D-6EFDD5FEB74E}"/>
              </a:ext>
            </a:extLst>
          </p:cNvPr>
          <p:cNvSpPr/>
          <p:nvPr/>
        </p:nvSpPr>
        <p:spPr>
          <a:xfrm>
            <a:off x="8262898" y="-1573161"/>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FB8671DC-35CF-8E8D-C7BC-80537240D423}"/>
              </a:ext>
            </a:extLst>
          </p:cNvPr>
          <p:cNvSpPr/>
          <p:nvPr/>
        </p:nvSpPr>
        <p:spPr>
          <a:xfrm>
            <a:off x="8702659" y="-1237543"/>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919105AC-BD3B-962F-0A41-BBD95CBCFBAC}"/>
              </a:ext>
            </a:extLst>
          </p:cNvPr>
          <p:cNvSpPr/>
          <p:nvPr/>
        </p:nvSpPr>
        <p:spPr>
          <a:xfrm>
            <a:off x="8988282" y="-1079654"/>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6BDC4246-0641-B6A1-CB9D-73812B1F793B}"/>
              </a:ext>
            </a:extLst>
          </p:cNvPr>
          <p:cNvSpPr/>
          <p:nvPr/>
        </p:nvSpPr>
        <p:spPr>
          <a:xfrm>
            <a:off x="9389806" y="-845574"/>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Connector: Curved 11">
            <a:extLst>
              <a:ext uri="{FF2B5EF4-FFF2-40B4-BE49-F238E27FC236}">
                <a16:creationId xmlns:a16="http://schemas.microsoft.com/office/drawing/2014/main" id="{48DA1AD4-6148-C03D-55CC-50707149297C}"/>
              </a:ext>
            </a:extLst>
          </p:cNvPr>
          <p:cNvCxnSpPr>
            <a:cxnSpLocks/>
          </p:cNvCxnSpPr>
          <p:nvPr/>
        </p:nvCxnSpPr>
        <p:spPr>
          <a:xfrm flipV="1">
            <a:off x="2789436" y="2239538"/>
            <a:ext cx="2833515" cy="1222091"/>
          </a:xfrm>
          <a:prstGeom prst="curvedConnector3">
            <a:avLst/>
          </a:prstGeom>
          <a:ln w="57150">
            <a:solidFill>
              <a:schemeClr val="accent4">
                <a:lumMod val="40000"/>
                <a:lumOff val="60000"/>
              </a:schemeClr>
            </a:solidFill>
            <a:tailEnd type="triangle"/>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9" name="Connector: Curved 8">
            <a:extLst>
              <a:ext uri="{FF2B5EF4-FFF2-40B4-BE49-F238E27FC236}">
                <a16:creationId xmlns:a16="http://schemas.microsoft.com/office/drawing/2014/main" id="{55C0275B-01E3-B001-B194-8C09C5DD4759}"/>
              </a:ext>
            </a:extLst>
          </p:cNvPr>
          <p:cNvCxnSpPr>
            <a:cxnSpLocks/>
          </p:cNvCxnSpPr>
          <p:nvPr/>
        </p:nvCxnSpPr>
        <p:spPr>
          <a:xfrm flipV="1">
            <a:off x="2751138" y="843357"/>
            <a:ext cx="2793155" cy="2585643"/>
          </a:xfrm>
          <a:prstGeom prst="curvedConnector3">
            <a:avLst/>
          </a:prstGeom>
          <a:ln w="57150">
            <a:solidFill>
              <a:schemeClr val="accent2">
                <a:lumMod val="40000"/>
                <a:lumOff val="60000"/>
              </a:schemeClr>
            </a:solidFill>
            <a:tailEnd type="triangle"/>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865380BD-AC9C-AC2C-88C6-291CDC6099CF}"/>
              </a:ext>
            </a:extLst>
          </p:cNvPr>
          <p:cNvCxnSpPr>
            <a:cxnSpLocks/>
          </p:cNvCxnSpPr>
          <p:nvPr/>
        </p:nvCxnSpPr>
        <p:spPr>
          <a:xfrm>
            <a:off x="2870966" y="3461629"/>
            <a:ext cx="2673327" cy="163702"/>
          </a:xfrm>
          <a:prstGeom prst="curvedConnector3">
            <a:avLst/>
          </a:prstGeom>
          <a:ln w="57150" cap="rnd" cmpd="sng">
            <a:solidFill>
              <a:schemeClr val="accent1">
                <a:lumMod val="40000"/>
                <a:lumOff val="60000"/>
              </a:schemeClr>
            </a:solidFill>
            <a:tailEnd type="triangle"/>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330155D3-BF94-854F-82AC-D985FF31ECC7}"/>
              </a:ext>
            </a:extLst>
          </p:cNvPr>
          <p:cNvCxnSpPr>
            <a:cxnSpLocks/>
          </p:cNvCxnSpPr>
          <p:nvPr/>
        </p:nvCxnSpPr>
        <p:spPr>
          <a:xfrm>
            <a:off x="2799138" y="3461629"/>
            <a:ext cx="2745155" cy="1491612"/>
          </a:xfrm>
          <a:prstGeom prst="curvedConnector3">
            <a:avLst/>
          </a:prstGeom>
          <a:ln w="57150">
            <a:solidFill>
              <a:schemeClr val="accent6">
                <a:lumMod val="40000"/>
                <a:lumOff val="60000"/>
              </a:schemeClr>
            </a:solidFill>
            <a:tailEnd type="triangle"/>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DA5D736E-6574-2C0F-748A-2F1624D29348}"/>
              </a:ext>
            </a:extLst>
          </p:cNvPr>
          <p:cNvCxnSpPr>
            <a:cxnSpLocks/>
          </p:cNvCxnSpPr>
          <p:nvPr/>
        </p:nvCxnSpPr>
        <p:spPr>
          <a:xfrm>
            <a:off x="2815711" y="3461629"/>
            <a:ext cx="2728582" cy="2699734"/>
          </a:xfrm>
          <a:prstGeom prst="curvedConnector3">
            <a:avLst>
              <a:gd name="adj1" fmla="val 50000"/>
            </a:avLst>
          </a:prstGeom>
          <a:ln w="57150">
            <a:solidFill>
              <a:schemeClr val="bg1">
                <a:lumMod val="85000"/>
              </a:schemeClr>
            </a:solidFill>
            <a:tailEnd type="triangle"/>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B63F3A97-56F7-3673-41F7-2B30E3CE85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3" y="2850584"/>
            <a:ext cx="3527035" cy="2938306"/>
          </a:xfrm>
          <a:prstGeom prst="homePlate">
            <a:avLst>
              <a:gd name="adj" fmla="val 21357"/>
            </a:avLst>
          </a:prstGeom>
          <a:ln>
            <a:noFill/>
          </a:ln>
          <a:effectLst>
            <a:softEdge rad="112500"/>
          </a:effectLst>
        </p:spPr>
      </p:pic>
      <p:sp>
        <p:nvSpPr>
          <p:cNvPr id="28" name="Arrow: Pentagon 27">
            <a:extLst>
              <a:ext uri="{FF2B5EF4-FFF2-40B4-BE49-F238E27FC236}">
                <a16:creationId xmlns:a16="http://schemas.microsoft.com/office/drawing/2014/main" id="{AFFCDFA7-C704-45DC-8F69-07F0FAF22401}"/>
              </a:ext>
            </a:extLst>
          </p:cNvPr>
          <p:cNvSpPr/>
          <p:nvPr/>
        </p:nvSpPr>
        <p:spPr>
          <a:xfrm>
            <a:off x="5830529" y="208917"/>
            <a:ext cx="2526890" cy="1010283"/>
          </a:xfrm>
          <a:prstGeom prst="homePlate">
            <a:avLst/>
          </a:prstGeom>
          <a:solidFill>
            <a:schemeClr val="accent2">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Pentagon 28">
            <a:extLst>
              <a:ext uri="{FF2B5EF4-FFF2-40B4-BE49-F238E27FC236}">
                <a16:creationId xmlns:a16="http://schemas.microsoft.com/office/drawing/2014/main" id="{E79DA3CF-B00C-0571-743C-D7E270688D5E}"/>
              </a:ext>
            </a:extLst>
          </p:cNvPr>
          <p:cNvSpPr/>
          <p:nvPr/>
        </p:nvSpPr>
        <p:spPr>
          <a:xfrm>
            <a:off x="5833064" y="1553685"/>
            <a:ext cx="2526890" cy="958493"/>
          </a:xfrm>
          <a:prstGeom prst="homePlate">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Pentagon 29">
            <a:extLst>
              <a:ext uri="{FF2B5EF4-FFF2-40B4-BE49-F238E27FC236}">
                <a16:creationId xmlns:a16="http://schemas.microsoft.com/office/drawing/2014/main" id="{CAC76BBA-B820-96D3-78CE-B7585A7BE944}"/>
              </a:ext>
            </a:extLst>
          </p:cNvPr>
          <p:cNvSpPr/>
          <p:nvPr/>
        </p:nvSpPr>
        <p:spPr>
          <a:xfrm>
            <a:off x="5771536" y="2947405"/>
            <a:ext cx="2526890" cy="958493"/>
          </a:xfrm>
          <a:prstGeom prst="homePlate">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Pentagon 30">
            <a:extLst>
              <a:ext uri="{FF2B5EF4-FFF2-40B4-BE49-F238E27FC236}">
                <a16:creationId xmlns:a16="http://schemas.microsoft.com/office/drawing/2014/main" id="{93168B9A-0431-32AC-340B-5688C6AEA53C}"/>
              </a:ext>
            </a:extLst>
          </p:cNvPr>
          <p:cNvSpPr/>
          <p:nvPr/>
        </p:nvSpPr>
        <p:spPr>
          <a:xfrm>
            <a:off x="5771536" y="4404047"/>
            <a:ext cx="2526890" cy="958493"/>
          </a:xfrm>
          <a:prstGeom prst="homePlate">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32" name="Arrow: Pentagon 31">
            <a:extLst>
              <a:ext uri="{FF2B5EF4-FFF2-40B4-BE49-F238E27FC236}">
                <a16:creationId xmlns:a16="http://schemas.microsoft.com/office/drawing/2014/main" id="{E83F341E-CBDB-81FF-E4E2-998337E2515F}"/>
              </a:ext>
            </a:extLst>
          </p:cNvPr>
          <p:cNvSpPr/>
          <p:nvPr/>
        </p:nvSpPr>
        <p:spPr>
          <a:xfrm>
            <a:off x="5830529" y="5632810"/>
            <a:ext cx="2526890" cy="958493"/>
          </a:xfrm>
          <a:prstGeom prst="homePlate">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Chevron 33">
            <a:hlinkClick r:id="rId3" action="ppaction://hlinksldjump"/>
            <a:extLst>
              <a:ext uri="{FF2B5EF4-FFF2-40B4-BE49-F238E27FC236}">
                <a16:creationId xmlns:a16="http://schemas.microsoft.com/office/drawing/2014/main" id="{A53A77CB-F33C-06E4-68D1-E6C15137722B}"/>
              </a:ext>
            </a:extLst>
          </p:cNvPr>
          <p:cNvSpPr/>
          <p:nvPr/>
        </p:nvSpPr>
        <p:spPr>
          <a:xfrm>
            <a:off x="8116529" y="210336"/>
            <a:ext cx="2743200" cy="958493"/>
          </a:xfrm>
          <a:prstGeom prst="chevron">
            <a:avLst/>
          </a:prstGeom>
          <a:solidFill>
            <a:schemeClr val="accent2">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Arrow: Chevron 34">
            <a:hlinkClick r:id="rId4" action="ppaction://hlinksldjump"/>
            <a:extLst>
              <a:ext uri="{FF2B5EF4-FFF2-40B4-BE49-F238E27FC236}">
                <a16:creationId xmlns:a16="http://schemas.microsoft.com/office/drawing/2014/main" id="{6FD9F7E1-DF63-EF50-DAEB-C0E878DFFF3D}"/>
              </a:ext>
            </a:extLst>
          </p:cNvPr>
          <p:cNvSpPr/>
          <p:nvPr/>
        </p:nvSpPr>
        <p:spPr>
          <a:xfrm>
            <a:off x="8116529" y="1555104"/>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Arrow: Chevron 35">
            <a:hlinkClick r:id="rId5" action="ppaction://hlinksldjump"/>
            <a:extLst>
              <a:ext uri="{FF2B5EF4-FFF2-40B4-BE49-F238E27FC236}">
                <a16:creationId xmlns:a16="http://schemas.microsoft.com/office/drawing/2014/main" id="{7E12EB26-8A76-5B31-EFD0-5F6B4197EB79}"/>
              </a:ext>
            </a:extLst>
          </p:cNvPr>
          <p:cNvSpPr/>
          <p:nvPr/>
        </p:nvSpPr>
        <p:spPr>
          <a:xfrm>
            <a:off x="8206286" y="2681876"/>
            <a:ext cx="3422729" cy="1394958"/>
          </a:xfrm>
          <a:prstGeom prst="chevron">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solidFill>
                <a:schemeClr val="tx1"/>
              </a:solidFill>
            </a:endParaRPr>
          </a:p>
        </p:txBody>
      </p:sp>
      <p:sp>
        <p:nvSpPr>
          <p:cNvPr id="37" name="Arrow: Chevron 36">
            <a:hlinkClick r:id="rId6" action="ppaction://hlinksldjump"/>
            <a:extLst>
              <a:ext uri="{FF2B5EF4-FFF2-40B4-BE49-F238E27FC236}">
                <a16:creationId xmlns:a16="http://schemas.microsoft.com/office/drawing/2014/main" id="{03456E0D-CD7D-C2AA-5693-CDBAFCF07008}"/>
              </a:ext>
            </a:extLst>
          </p:cNvPr>
          <p:cNvSpPr/>
          <p:nvPr/>
        </p:nvSpPr>
        <p:spPr>
          <a:xfrm>
            <a:off x="8214852" y="4264244"/>
            <a:ext cx="2974258"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Arrow: Chevron 37">
            <a:hlinkClick r:id="rId7" action="ppaction://hlinksldjump"/>
            <a:extLst>
              <a:ext uri="{FF2B5EF4-FFF2-40B4-BE49-F238E27FC236}">
                <a16:creationId xmlns:a16="http://schemas.microsoft.com/office/drawing/2014/main" id="{092C7108-7114-3DC0-B64C-1C3B2B62A8C7}"/>
              </a:ext>
            </a:extLst>
          </p:cNvPr>
          <p:cNvSpPr/>
          <p:nvPr/>
        </p:nvSpPr>
        <p:spPr>
          <a:xfrm>
            <a:off x="8226800" y="5632810"/>
            <a:ext cx="2743200" cy="958493"/>
          </a:xfrm>
          <a:prstGeom prst="chevron">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TextBox 38">
            <a:hlinkClick r:id="rId3" action="ppaction://hlinksldjump"/>
            <a:extLst>
              <a:ext uri="{FF2B5EF4-FFF2-40B4-BE49-F238E27FC236}">
                <a16:creationId xmlns:a16="http://schemas.microsoft.com/office/drawing/2014/main" id="{3D135935-A4FA-DA2F-6E02-F51D851D5926}"/>
              </a:ext>
            </a:extLst>
          </p:cNvPr>
          <p:cNvSpPr txBox="1"/>
          <p:nvPr/>
        </p:nvSpPr>
        <p:spPr>
          <a:xfrm>
            <a:off x="8556599" y="366416"/>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p:txBody>
      </p:sp>
      <p:sp>
        <p:nvSpPr>
          <p:cNvPr id="40" name="TextBox 39">
            <a:hlinkClick r:id="rId4" action="ppaction://hlinksldjump"/>
            <a:extLst>
              <a:ext uri="{FF2B5EF4-FFF2-40B4-BE49-F238E27FC236}">
                <a16:creationId xmlns:a16="http://schemas.microsoft.com/office/drawing/2014/main" id="{1D6EA4DD-5272-15C8-FB91-DC8249A81063}"/>
              </a:ext>
            </a:extLst>
          </p:cNvPr>
          <p:cNvSpPr txBox="1"/>
          <p:nvPr/>
        </p:nvSpPr>
        <p:spPr>
          <a:xfrm>
            <a:off x="8770374" y="1709088"/>
            <a:ext cx="1573008"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Backup</a:t>
            </a:r>
            <a:endParaRPr lang="ar-EG" b="1" dirty="0">
              <a:latin typeface="Arial Black" panose="020B0A04020102020204" pitchFamily="34" charset="0"/>
            </a:endParaRPr>
          </a:p>
          <a:p>
            <a:pPr marL="285750" indent="-285750">
              <a:buFont typeface="Wingdings" panose="05000000000000000000" pitchFamily="2" charset="2"/>
              <a:buChar char="q"/>
            </a:pPr>
            <a:endParaRPr lang="ar-EG" b="1" dirty="0">
              <a:latin typeface="Arial Black" panose="020B0A04020102020204" pitchFamily="34" charset="0"/>
            </a:endParaRPr>
          </a:p>
        </p:txBody>
      </p:sp>
      <p:sp>
        <p:nvSpPr>
          <p:cNvPr id="41" name="TextBox 40">
            <a:hlinkClick r:id="rId5" action="ppaction://hlinksldjump"/>
            <a:extLst>
              <a:ext uri="{FF2B5EF4-FFF2-40B4-BE49-F238E27FC236}">
                <a16:creationId xmlns:a16="http://schemas.microsoft.com/office/drawing/2014/main" id="{B404168D-0F5C-6CB7-93C4-5F86A8DCDC3C}"/>
              </a:ext>
            </a:extLst>
          </p:cNvPr>
          <p:cNvSpPr txBox="1"/>
          <p:nvPr/>
        </p:nvSpPr>
        <p:spPr>
          <a:xfrm>
            <a:off x="8915969" y="2760467"/>
            <a:ext cx="164181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DHCP</a:t>
            </a:r>
            <a:endParaRPr lang="ar-EG" b="1" dirty="0">
              <a:latin typeface="Arial Black" panose="020B0A04020102020204" pitchFamily="34" charset="0"/>
            </a:endParaRPr>
          </a:p>
        </p:txBody>
      </p:sp>
      <p:sp>
        <p:nvSpPr>
          <p:cNvPr id="42" name="TextBox 41">
            <a:hlinkClick r:id="rId6" action="ppaction://hlinksldjump"/>
            <a:extLst>
              <a:ext uri="{FF2B5EF4-FFF2-40B4-BE49-F238E27FC236}">
                <a16:creationId xmlns:a16="http://schemas.microsoft.com/office/drawing/2014/main" id="{0FDE7313-A199-5292-CDB9-EF0EBFC85BF3}"/>
              </a:ext>
            </a:extLst>
          </p:cNvPr>
          <p:cNvSpPr txBox="1"/>
          <p:nvPr/>
        </p:nvSpPr>
        <p:spPr>
          <a:xfrm>
            <a:off x="8628209" y="4395761"/>
            <a:ext cx="2526890"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Subnetting</a:t>
            </a:r>
            <a:endParaRPr lang="ar-EG" b="1" dirty="0">
              <a:latin typeface="Arial Black" panose="020B0A04020102020204" pitchFamily="34" charset="0"/>
            </a:endParaRPr>
          </a:p>
        </p:txBody>
      </p:sp>
      <p:sp>
        <p:nvSpPr>
          <p:cNvPr id="43" name="TextBox 42">
            <a:hlinkClick r:id="rId7" action="ppaction://hlinksldjump"/>
            <a:extLst>
              <a:ext uri="{FF2B5EF4-FFF2-40B4-BE49-F238E27FC236}">
                <a16:creationId xmlns:a16="http://schemas.microsoft.com/office/drawing/2014/main" id="{00945DFC-DB28-EC92-00C8-97E4F37BDAE6}"/>
              </a:ext>
            </a:extLst>
          </p:cNvPr>
          <p:cNvSpPr txBox="1"/>
          <p:nvPr/>
        </p:nvSpPr>
        <p:spPr>
          <a:xfrm>
            <a:off x="8700255" y="5788890"/>
            <a:ext cx="174522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Security</a:t>
            </a:r>
            <a:endParaRPr lang="ar-EG" b="1" dirty="0">
              <a:latin typeface="Arial Black" panose="020B0A04020102020204" pitchFamily="34" charset="0"/>
            </a:endParaRPr>
          </a:p>
        </p:txBody>
      </p:sp>
      <p:sp>
        <p:nvSpPr>
          <p:cNvPr id="44" name="TextBox 43">
            <a:extLst>
              <a:ext uri="{FF2B5EF4-FFF2-40B4-BE49-F238E27FC236}">
                <a16:creationId xmlns:a16="http://schemas.microsoft.com/office/drawing/2014/main" id="{C9D5AAEA-8F84-C8DB-DF3F-0B559B29908A}"/>
              </a:ext>
            </a:extLst>
          </p:cNvPr>
          <p:cNvSpPr txBox="1"/>
          <p:nvPr/>
        </p:nvSpPr>
        <p:spPr>
          <a:xfrm>
            <a:off x="6062855" y="504917"/>
            <a:ext cx="1821348" cy="369332"/>
          </a:xfrm>
          <a:prstGeom prst="rect">
            <a:avLst/>
          </a:prstGeom>
          <a:noFill/>
        </p:spPr>
        <p:txBody>
          <a:bodyPr wrap="square" rtlCol="0">
            <a:spAutoFit/>
          </a:bodyPr>
          <a:lstStyle/>
          <a:p>
            <a:r>
              <a:rPr lang="en-US" sz="1800" b="1" dirty="0">
                <a:solidFill>
                  <a:srgbClr val="000000"/>
                </a:solidFill>
                <a:effectLst/>
                <a:latin typeface="Arial Black" panose="020B0A04020102020204" pitchFamily="34" charset="0"/>
                <a:ea typeface="Calibri" panose="020F0502020204030204" pitchFamily="34" charset="0"/>
              </a:rPr>
              <a:t>Eslam Hany</a:t>
            </a:r>
            <a:endParaRPr lang="en-US" dirty="0">
              <a:latin typeface="Arial Black" panose="020B0A04020102020204" pitchFamily="34" charset="0"/>
            </a:endParaRPr>
          </a:p>
        </p:txBody>
      </p:sp>
      <p:sp>
        <p:nvSpPr>
          <p:cNvPr id="45" name="TextBox 44">
            <a:extLst>
              <a:ext uri="{FF2B5EF4-FFF2-40B4-BE49-F238E27FC236}">
                <a16:creationId xmlns:a16="http://schemas.microsoft.com/office/drawing/2014/main" id="{F40F57E9-09D9-6593-7FE7-44661DB02C2C}"/>
              </a:ext>
            </a:extLst>
          </p:cNvPr>
          <p:cNvSpPr txBox="1"/>
          <p:nvPr/>
        </p:nvSpPr>
        <p:spPr>
          <a:xfrm>
            <a:off x="6039388" y="1761005"/>
            <a:ext cx="2020529" cy="369332"/>
          </a:xfrm>
          <a:prstGeom prst="rect">
            <a:avLst/>
          </a:prstGeom>
          <a:noFill/>
        </p:spPr>
        <p:txBody>
          <a:bodyPr wrap="square" rtlCol="0">
            <a:spAutoFit/>
          </a:bodyPr>
          <a:lstStyle/>
          <a:p>
            <a:r>
              <a:rPr lang="en-US" b="1" dirty="0">
                <a:solidFill>
                  <a:srgbClr val="000000"/>
                </a:solidFill>
                <a:latin typeface="Arial Black" panose="020B0A04020102020204" pitchFamily="34" charset="0"/>
              </a:rPr>
              <a:t>Eslam Hany</a:t>
            </a:r>
            <a:endParaRPr lang="en-US" dirty="0">
              <a:latin typeface="Arial Black" panose="020B0A04020102020204" pitchFamily="34" charset="0"/>
            </a:endParaRPr>
          </a:p>
        </p:txBody>
      </p:sp>
      <p:sp>
        <p:nvSpPr>
          <p:cNvPr id="46" name="TextBox 45">
            <a:extLst>
              <a:ext uri="{FF2B5EF4-FFF2-40B4-BE49-F238E27FC236}">
                <a16:creationId xmlns:a16="http://schemas.microsoft.com/office/drawing/2014/main" id="{86AE4990-E2D0-4C3B-9ED8-5A8AC9A00FCE}"/>
              </a:ext>
            </a:extLst>
          </p:cNvPr>
          <p:cNvSpPr txBox="1"/>
          <p:nvPr/>
        </p:nvSpPr>
        <p:spPr>
          <a:xfrm>
            <a:off x="5964532" y="3241985"/>
            <a:ext cx="2241755" cy="646331"/>
          </a:xfrm>
          <a:prstGeom prst="rect">
            <a:avLst/>
          </a:prstGeom>
          <a:noFill/>
        </p:spPr>
        <p:txBody>
          <a:bodyPr wrap="square" rtlCol="0">
            <a:spAutoFit/>
          </a:bodyPr>
          <a:lstStyle/>
          <a:p>
            <a:r>
              <a:rPr lang="en-US" b="1" dirty="0">
                <a:solidFill>
                  <a:srgbClr val="000000"/>
                </a:solidFill>
                <a:latin typeface="Arial Black" panose="020B0A04020102020204" pitchFamily="34" charset="0"/>
              </a:rPr>
              <a:t>Mohamed Essam</a:t>
            </a:r>
            <a:endParaRPr lang="en-US" dirty="0">
              <a:latin typeface="Arial Black" panose="020B0A04020102020204" pitchFamily="34" charset="0"/>
            </a:endParaRPr>
          </a:p>
        </p:txBody>
      </p:sp>
      <p:sp>
        <p:nvSpPr>
          <p:cNvPr id="47" name="TextBox 46">
            <a:extLst>
              <a:ext uri="{FF2B5EF4-FFF2-40B4-BE49-F238E27FC236}">
                <a16:creationId xmlns:a16="http://schemas.microsoft.com/office/drawing/2014/main" id="{5E243D97-7D3E-C62C-0D77-5DB632B02DF7}"/>
              </a:ext>
            </a:extLst>
          </p:cNvPr>
          <p:cNvSpPr txBox="1"/>
          <p:nvPr/>
        </p:nvSpPr>
        <p:spPr>
          <a:xfrm>
            <a:off x="6113977" y="4488330"/>
            <a:ext cx="1797943" cy="646331"/>
          </a:xfrm>
          <a:prstGeom prst="rect">
            <a:avLst/>
          </a:prstGeom>
          <a:noFill/>
        </p:spPr>
        <p:txBody>
          <a:bodyPr wrap="square" rtlCol="0">
            <a:spAutoFit/>
          </a:bodyPr>
          <a:lstStyle/>
          <a:p>
            <a:r>
              <a:rPr lang="en-US" b="1" dirty="0">
                <a:solidFill>
                  <a:srgbClr val="000000"/>
                </a:solidFill>
                <a:latin typeface="Arial Black" panose="020B0A04020102020204" pitchFamily="34" charset="0"/>
              </a:rPr>
              <a:t>Verena Ashraf</a:t>
            </a:r>
            <a:endParaRPr lang="en-US" dirty="0">
              <a:latin typeface="Arial Black" panose="020B0A04020102020204" pitchFamily="34" charset="0"/>
            </a:endParaRPr>
          </a:p>
        </p:txBody>
      </p:sp>
      <p:sp>
        <p:nvSpPr>
          <p:cNvPr id="48" name="TextBox 47">
            <a:extLst>
              <a:ext uri="{FF2B5EF4-FFF2-40B4-BE49-F238E27FC236}">
                <a16:creationId xmlns:a16="http://schemas.microsoft.com/office/drawing/2014/main" id="{292E6E57-534E-2A2F-BFC4-FB6209224FD6}"/>
              </a:ext>
            </a:extLst>
          </p:cNvPr>
          <p:cNvSpPr txBox="1"/>
          <p:nvPr/>
        </p:nvSpPr>
        <p:spPr>
          <a:xfrm>
            <a:off x="6007371" y="5968379"/>
            <a:ext cx="2156075" cy="369332"/>
          </a:xfrm>
          <a:prstGeom prst="rect">
            <a:avLst/>
          </a:prstGeom>
          <a:noFill/>
        </p:spPr>
        <p:txBody>
          <a:bodyPr wrap="square" rtlCol="0">
            <a:spAutoFit/>
          </a:bodyPr>
          <a:lstStyle/>
          <a:p>
            <a:pPr marL="0" defTabSz="914400" rtl="1" eaLnBrk="1" latinLnBrk="0" hangingPunct="1"/>
            <a:r>
              <a:rPr lang="en-US" b="1" dirty="0">
                <a:solidFill>
                  <a:srgbClr val="000000"/>
                </a:solidFill>
                <a:latin typeface="Arial Black" panose="020B0A04020102020204" pitchFamily="34" charset="0"/>
              </a:rPr>
              <a:t>Verena Ashraf</a:t>
            </a:r>
            <a:endParaRPr lang="en-US" dirty="0">
              <a:latin typeface="Arial Black" panose="020B0A04020102020204" pitchFamily="34" charset="0"/>
            </a:endParaRPr>
          </a:p>
        </p:txBody>
      </p:sp>
      <p:sp>
        <p:nvSpPr>
          <p:cNvPr id="2" name="TextBox 1">
            <a:hlinkClick r:id="rId8" action="ppaction://hlinksldjump"/>
            <a:extLst>
              <a:ext uri="{FF2B5EF4-FFF2-40B4-BE49-F238E27FC236}">
                <a16:creationId xmlns:a16="http://schemas.microsoft.com/office/drawing/2014/main" id="{2F817800-FE9C-5095-C915-FF358A309B08}"/>
              </a:ext>
            </a:extLst>
          </p:cNvPr>
          <p:cNvSpPr txBox="1"/>
          <p:nvPr/>
        </p:nvSpPr>
        <p:spPr>
          <a:xfrm>
            <a:off x="8915969" y="3075726"/>
            <a:ext cx="3055751" cy="1477328"/>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Wireless</a:t>
            </a:r>
          </a:p>
          <a:p>
            <a:pPr marL="285750" indent="-285750">
              <a:buFont typeface="Wingdings" panose="05000000000000000000" pitchFamily="2" charset="2"/>
              <a:buChar char="q"/>
            </a:pPr>
            <a:r>
              <a:rPr lang="en-US" b="1" dirty="0">
                <a:latin typeface="Arial Black" panose="020B0A04020102020204" pitchFamily="34" charset="0"/>
              </a:rPr>
              <a:t>Remote access</a:t>
            </a:r>
            <a:endParaRPr lang="ar-SA" b="1" dirty="0">
              <a:latin typeface="Arial Black" panose="020B0A04020102020204" pitchFamily="34" charset="0"/>
            </a:endParaRPr>
          </a:p>
          <a:p>
            <a:pPr marL="285750" indent="-285750">
              <a:buFont typeface="Wingdings" panose="05000000000000000000" pitchFamily="2" charset="2"/>
              <a:buChar char="q"/>
            </a:pPr>
            <a:r>
              <a:rPr lang="en-US" b="1" dirty="0">
                <a:latin typeface="Arial Black" panose="020B0A04020102020204" pitchFamily="34" charset="0"/>
              </a:rPr>
              <a:t>SERVERS</a:t>
            </a:r>
            <a:br>
              <a:rPr lang="en-US" b="1" dirty="0">
                <a:latin typeface="Arial Black" panose="020B0A04020102020204" pitchFamily="34" charset="0"/>
              </a:rPr>
            </a:br>
            <a:endParaRPr lang="en-US" b="1" dirty="0">
              <a:latin typeface="Arial Black" panose="020B0A04020102020204" pitchFamily="34" charset="0"/>
            </a:endParaRPr>
          </a:p>
          <a:p>
            <a:pPr marL="285750" indent="-285750">
              <a:buFont typeface="Wingdings" panose="05000000000000000000" pitchFamily="2" charset="2"/>
              <a:buChar char="q"/>
            </a:pPr>
            <a:endParaRPr lang="en-US" b="1" dirty="0">
              <a:latin typeface="Arial Black" panose="020B0A04020102020204" pitchFamily="34" charset="0"/>
            </a:endParaRPr>
          </a:p>
        </p:txBody>
      </p:sp>
      <p:sp>
        <p:nvSpPr>
          <p:cNvPr id="3" name="TextBox 2">
            <a:hlinkClick r:id="rId9" action="ppaction://hlinksldjump"/>
            <a:extLst>
              <a:ext uri="{FF2B5EF4-FFF2-40B4-BE49-F238E27FC236}">
                <a16:creationId xmlns:a16="http://schemas.microsoft.com/office/drawing/2014/main" id="{44E8D11D-F0FD-D5BB-F30F-D8DBB2027168}"/>
              </a:ext>
            </a:extLst>
          </p:cNvPr>
          <p:cNvSpPr txBox="1"/>
          <p:nvPr/>
        </p:nvSpPr>
        <p:spPr>
          <a:xfrm>
            <a:off x="8556599" y="680387"/>
            <a:ext cx="1543663"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6" name="TextBox 5">
            <a:hlinkClick r:id="rId10" action="ppaction://hlinksldjump"/>
            <a:extLst>
              <a:ext uri="{FF2B5EF4-FFF2-40B4-BE49-F238E27FC236}">
                <a16:creationId xmlns:a16="http://schemas.microsoft.com/office/drawing/2014/main" id="{5C144F8A-922E-35A0-7A73-8679992891FF}"/>
              </a:ext>
            </a:extLst>
          </p:cNvPr>
          <p:cNvSpPr txBox="1"/>
          <p:nvPr/>
        </p:nvSpPr>
        <p:spPr>
          <a:xfrm>
            <a:off x="8594198" y="4672534"/>
            <a:ext cx="246978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NAT</a:t>
            </a:r>
          </a:p>
        </p:txBody>
      </p:sp>
      <p:sp>
        <p:nvSpPr>
          <p:cNvPr id="11" name="Flowchart: Stored Data 10">
            <a:hlinkClick r:id="rId11" action="ppaction://hlinksldjump"/>
            <a:extLst>
              <a:ext uri="{FF2B5EF4-FFF2-40B4-BE49-F238E27FC236}">
                <a16:creationId xmlns:a16="http://schemas.microsoft.com/office/drawing/2014/main" id="{95179821-B272-0993-850B-D29877051312}"/>
              </a:ext>
            </a:extLst>
          </p:cNvPr>
          <p:cNvSpPr/>
          <p:nvPr/>
        </p:nvSpPr>
        <p:spPr>
          <a:xfrm flipH="1">
            <a:off x="658454" y="74142"/>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Terminator 12">
            <a:hlinkClick r:id="rId11" action="ppaction://hlinksldjump"/>
            <a:extLst>
              <a:ext uri="{FF2B5EF4-FFF2-40B4-BE49-F238E27FC236}">
                <a16:creationId xmlns:a16="http://schemas.microsoft.com/office/drawing/2014/main" id="{54CCF261-9817-E6A1-F287-FA4E8F1C95ED}"/>
              </a:ext>
            </a:extLst>
          </p:cNvPr>
          <p:cNvSpPr/>
          <p:nvPr/>
        </p:nvSpPr>
        <p:spPr>
          <a:xfrm>
            <a:off x="-985504" y="111055"/>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hlinkClick r:id="rId11" action="ppaction://hlinksldjump"/>
            <a:extLst>
              <a:ext uri="{FF2B5EF4-FFF2-40B4-BE49-F238E27FC236}">
                <a16:creationId xmlns:a16="http://schemas.microsoft.com/office/drawing/2014/main" id="{0BD8E1AB-9DBC-C5CC-2F05-2FC5CF6AA080}"/>
              </a:ext>
            </a:extLst>
          </p:cNvPr>
          <p:cNvSpPr txBox="1"/>
          <p:nvPr/>
        </p:nvSpPr>
        <p:spPr>
          <a:xfrm>
            <a:off x="1475539" y="266148"/>
            <a:ext cx="2806755"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Implementation</a:t>
            </a:r>
          </a:p>
        </p:txBody>
      </p:sp>
      <p:sp>
        <p:nvSpPr>
          <p:cNvPr id="93" name="TextBox 92">
            <a:hlinkClick r:id="rId12" action="ppaction://hlinksldjump"/>
            <a:extLst>
              <a:ext uri="{FF2B5EF4-FFF2-40B4-BE49-F238E27FC236}">
                <a16:creationId xmlns:a16="http://schemas.microsoft.com/office/drawing/2014/main" id="{12D4D743-AA4D-7742-38CC-A6C8AEA90E8B}"/>
              </a:ext>
            </a:extLst>
          </p:cNvPr>
          <p:cNvSpPr txBox="1"/>
          <p:nvPr/>
        </p:nvSpPr>
        <p:spPr>
          <a:xfrm>
            <a:off x="64280" y="1183962"/>
            <a:ext cx="3281033" cy="1631216"/>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solidFill>
                  <a:srgbClr val="4472C4"/>
                </a:solidFill>
                <a:latin typeface="Arial Black" panose="020B0A04020102020204" pitchFamily="34" charset="0"/>
              </a:rPr>
              <a:t>Implementation Network Technologies and Protocols</a:t>
            </a:r>
          </a:p>
          <a:p>
            <a:endParaRPr lang="en-US" sz="20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220511335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D3A6FC8-1188-7BF4-3B08-49C194166933}"/>
              </a:ext>
            </a:extLst>
          </p:cNvPr>
          <p:cNvSpPr txBox="1"/>
          <p:nvPr/>
        </p:nvSpPr>
        <p:spPr>
          <a:xfrm>
            <a:off x="3783921" y="480000"/>
            <a:ext cx="6134582" cy="400110"/>
          </a:xfrm>
          <a:prstGeom prst="rect">
            <a:avLst/>
          </a:prstGeom>
          <a:noFill/>
        </p:spPr>
        <p:txBody>
          <a:bodyPr wrap="square">
            <a:spAutoFit/>
          </a:bodyPr>
          <a:lstStyle/>
          <a:p>
            <a:pPr marL="342900" indent="-342900">
              <a:buFont typeface="Wingdings" panose="05000000000000000000" pitchFamily="2" charset="2"/>
              <a:buChar char="v"/>
            </a:pPr>
            <a:r>
              <a:rPr lang="en-US" sz="2000" b="1" dirty="0" err="1">
                <a:latin typeface="Arial Black" panose="020B0A04020102020204" pitchFamily="34" charset="0"/>
              </a:rPr>
              <a:t>VlAN</a:t>
            </a:r>
            <a:endParaRPr lang="en-US" dirty="0"/>
          </a:p>
        </p:txBody>
      </p:sp>
      <p:sp>
        <p:nvSpPr>
          <p:cNvPr id="9" name="TextBox 8">
            <a:extLst>
              <a:ext uri="{FF2B5EF4-FFF2-40B4-BE49-F238E27FC236}">
                <a16:creationId xmlns:a16="http://schemas.microsoft.com/office/drawing/2014/main" id="{1B8D03FA-47A3-2357-8FF4-042BF7CEDCDE}"/>
              </a:ext>
            </a:extLst>
          </p:cNvPr>
          <p:cNvSpPr txBox="1"/>
          <p:nvPr/>
        </p:nvSpPr>
        <p:spPr>
          <a:xfrm>
            <a:off x="289850" y="1813506"/>
            <a:ext cx="4380776" cy="646331"/>
          </a:xfrm>
          <a:prstGeom prst="rect">
            <a:avLst/>
          </a:prstGeom>
          <a:noFill/>
        </p:spPr>
        <p:txBody>
          <a:bodyPr wrap="square">
            <a:spAutoFit/>
          </a:bodyPr>
          <a:lstStyle/>
          <a:p>
            <a:r>
              <a:rPr lang="en-US" dirty="0"/>
              <a:t>It reduces the size</a:t>
            </a:r>
            <a:r>
              <a:rPr lang="ar-EG" dirty="0"/>
              <a:t> </a:t>
            </a:r>
            <a:r>
              <a:rPr lang="en-US" dirty="0"/>
              <a:t>broadcast  of the network</a:t>
            </a:r>
          </a:p>
          <a:p>
            <a:r>
              <a:rPr lang="en-US" dirty="0"/>
              <a:t>It reduces the cost and improve performance</a:t>
            </a:r>
          </a:p>
        </p:txBody>
      </p:sp>
      <p:sp>
        <p:nvSpPr>
          <p:cNvPr id="10" name="TextBox 9">
            <a:extLst>
              <a:ext uri="{FF2B5EF4-FFF2-40B4-BE49-F238E27FC236}">
                <a16:creationId xmlns:a16="http://schemas.microsoft.com/office/drawing/2014/main" id="{C9CE6B84-847F-70D2-C1B4-0034D35BB284}"/>
              </a:ext>
            </a:extLst>
          </p:cNvPr>
          <p:cNvSpPr txBox="1"/>
          <p:nvPr/>
        </p:nvSpPr>
        <p:spPr>
          <a:xfrm>
            <a:off x="411142" y="1386852"/>
            <a:ext cx="4259484" cy="400110"/>
          </a:xfrm>
          <a:prstGeom prst="rect">
            <a:avLst/>
          </a:prstGeom>
          <a:noFill/>
        </p:spPr>
        <p:txBody>
          <a:bodyPr wrap="square" rtlCol="0">
            <a:spAutoFit/>
          </a:bodyPr>
          <a:lstStyle/>
          <a:p>
            <a:r>
              <a:rPr lang="en-US" sz="2000" b="1" dirty="0">
                <a:solidFill>
                  <a:srgbClr val="4472C4"/>
                </a:solidFill>
              </a:rPr>
              <a:t>What is VLAN ,and why we made it?</a:t>
            </a:r>
          </a:p>
        </p:txBody>
      </p:sp>
      <p:sp>
        <p:nvSpPr>
          <p:cNvPr id="11" name="TextBox 10">
            <a:extLst>
              <a:ext uri="{FF2B5EF4-FFF2-40B4-BE49-F238E27FC236}">
                <a16:creationId xmlns:a16="http://schemas.microsoft.com/office/drawing/2014/main" id="{DF057512-86BC-A59C-CA8F-0D1C1EA770A2}"/>
              </a:ext>
            </a:extLst>
          </p:cNvPr>
          <p:cNvSpPr txBox="1"/>
          <p:nvPr/>
        </p:nvSpPr>
        <p:spPr>
          <a:xfrm>
            <a:off x="243551" y="2910272"/>
            <a:ext cx="5080803" cy="2031325"/>
          </a:xfrm>
          <a:prstGeom prst="rect">
            <a:avLst/>
          </a:prstGeom>
          <a:noFill/>
        </p:spPr>
        <p:txBody>
          <a:bodyPr wrap="square" rtlCol="0">
            <a:spAutoFit/>
          </a:bodyPr>
          <a:lstStyle/>
          <a:p>
            <a:r>
              <a:rPr lang="en-US" b="1" dirty="0"/>
              <a:t>When I send a broadcast for making a ping , first thing the device resave and read is :</a:t>
            </a:r>
          </a:p>
          <a:p>
            <a:endParaRPr lang="en-US" b="1" dirty="0"/>
          </a:p>
          <a:p>
            <a:pPr marL="800100" lvl="1" indent="-342900">
              <a:buFont typeface="+mj-lt"/>
              <a:buAutoNum type="arabicPeriod"/>
            </a:pPr>
            <a:r>
              <a:rPr lang="en-US" dirty="0"/>
              <a:t>Destination mac address </a:t>
            </a:r>
          </a:p>
          <a:p>
            <a:pPr marL="800100" lvl="1" indent="-342900">
              <a:buFont typeface="+mj-lt"/>
              <a:buAutoNum type="arabicPeriod"/>
            </a:pPr>
            <a:r>
              <a:rPr lang="en-US" dirty="0"/>
              <a:t>Source mac address </a:t>
            </a:r>
          </a:p>
          <a:p>
            <a:pPr marL="800100" lvl="1" indent="-342900">
              <a:buFont typeface="+mj-lt"/>
              <a:buAutoNum type="arabicPeriod"/>
            </a:pPr>
            <a:r>
              <a:rPr lang="en-US" dirty="0"/>
              <a:t>Destination ip address</a:t>
            </a:r>
          </a:p>
          <a:p>
            <a:pPr marL="800100" lvl="1" indent="-342900">
              <a:buFont typeface="+mj-lt"/>
              <a:buAutoNum type="arabicPeriod"/>
            </a:pPr>
            <a:r>
              <a:rPr lang="en-US" dirty="0"/>
              <a:t>Source ip address </a:t>
            </a:r>
          </a:p>
        </p:txBody>
      </p:sp>
      <p:sp>
        <p:nvSpPr>
          <p:cNvPr id="12" name="TextBox 11">
            <a:extLst>
              <a:ext uri="{FF2B5EF4-FFF2-40B4-BE49-F238E27FC236}">
                <a16:creationId xmlns:a16="http://schemas.microsoft.com/office/drawing/2014/main" id="{7BAD305B-1D41-0BE3-47B6-5C62DAEE0979}"/>
              </a:ext>
            </a:extLst>
          </p:cNvPr>
          <p:cNvSpPr txBox="1"/>
          <p:nvPr/>
        </p:nvSpPr>
        <p:spPr>
          <a:xfrm>
            <a:off x="7139088" y="1167175"/>
            <a:ext cx="3495554" cy="646331"/>
          </a:xfrm>
          <a:prstGeom prst="rect">
            <a:avLst/>
          </a:prstGeom>
          <a:noFill/>
        </p:spPr>
        <p:txBody>
          <a:bodyPr wrap="square" rtlCol="0">
            <a:spAutoFit/>
          </a:bodyPr>
          <a:lstStyle/>
          <a:p>
            <a:r>
              <a:rPr lang="en-US" b="1" dirty="0"/>
              <a:t>To solve the problem of broadcast before VLAN</a:t>
            </a:r>
          </a:p>
        </p:txBody>
      </p:sp>
      <p:sp>
        <p:nvSpPr>
          <p:cNvPr id="13" name="TextBox 12">
            <a:extLst>
              <a:ext uri="{FF2B5EF4-FFF2-40B4-BE49-F238E27FC236}">
                <a16:creationId xmlns:a16="http://schemas.microsoft.com/office/drawing/2014/main" id="{22CBF6EA-B234-57A9-572A-6A7A9CCE54F8}"/>
              </a:ext>
            </a:extLst>
          </p:cNvPr>
          <p:cNvSpPr txBox="1"/>
          <p:nvPr/>
        </p:nvSpPr>
        <p:spPr>
          <a:xfrm>
            <a:off x="6016239" y="5039470"/>
            <a:ext cx="5389456" cy="1477328"/>
          </a:xfrm>
          <a:prstGeom prst="rect">
            <a:avLst/>
          </a:prstGeom>
          <a:noFill/>
        </p:spPr>
        <p:txBody>
          <a:bodyPr wrap="square" rtlCol="0">
            <a:spAutoFit/>
          </a:bodyPr>
          <a:lstStyle/>
          <a:p>
            <a:r>
              <a:rPr lang="en-US" b="1" dirty="0"/>
              <a:t>This design solve the problem of broadcast  but</a:t>
            </a:r>
          </a:p>
          <a:p>
            <a:endParaRPr lang="en-US" dirty="0"/>
          </a:p>
          <a:p>
            <a:pPr marL="742950" lvl="1" indent="-285750">
              <a:buFont typeface="Wingdings" panose="05000000000000000000" pitchFamily="2" charset="2"/>
              <a:buChar char="Ø"/>
            </a:pPr>
            <a:r>
              <a:rPr lang="en-US" dirty="0"/>
              <a:t>the router have limited ports </a:t>
            </a:r>
          </a:p>
          <a:p>
            <a:pPr marL="742950" lvl="1" indent="-285750">
              <a:buFont typeface="Wingdings" panose="05000000000000000000" pitchFamily="2" charset="2"/>
              <a:buChar char="Ø"/>
            </a:pPr>
            <a:r>
              <a:rPr lang="en-US" dirty="0"/>
              <a:t>And its increase the cost because of the big number of switches</a:t>
            </a:r>
          </a:p>
        </p:txBody>
      </p:sp>
      <p:pic>
        <p:nvPicPr>
          <p:cNvPr id="15" name="Picture 14">
            <a:extLst>
              <a:ext uri="{FF2B5EF4-FFF2-40B4-BE49-F238E27FC236}">
                <a16:creationId xmlns:a16="http://schemas.microsoft.com/office/drawing/2014/main" id="{C82B15BA-B178-CB65-A67D-72949AF028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2788" y="2115039"/>
            <a:ext cx="3143689" cy="2676899"/>
          </a:xfrm>
          <a:prstGeom prst="rect">
            <a:avLst/>
          </a:prstGeom>
          <a:ln w="228600" cap="sq" cmpd="thickThin">
            <a:solidFill>
              <a:srgbClr val="CF786F"/>
            </a:solidFill>
            <a:prstDash val="solid"/>
            <a:miter lim="800000"/>
          </a:ln>
          <a:effectLst>
            <a:innerShdw blurRad="76200">
              <a:srgbClr val="000000"/>
            </a:innerShdw>
          </a:effectLst>
        </p:spPr>
      </p:pic>
      <p:grpSp>
        <p:nvGrpSpPr>
          <p:cNvPr id="22" name="Group 21">
            <a:extLst>
              <a:ext uri="{FF2B5EF4-FFF2-40B4-BE49-F238E27FC236}">
                <a16:creationId xmlns:a16="http://schemas.microsoft.com/office/drawing/2014/main" id="{D46978D2-647E-F662-6C72-BA13CE229F06}"/>
              </a:ext>
            </a:extLst>
          </p:cNvPr>
          <p:cNvGrpSpPr/>
          <p:nvPr/>
        </p:nvGrpSpPr>
        <p:grpSpPr>
          <a:xfrm rot="5400000">
            <a:off x="-276629" y="4763574"/>
            <a:ext cx="3832429" cy="4288671"/>
            <a:chOff x="-527292" y="5179610"/>
            <a:chExt cx="3832429" cy="4288671"/>
          </a:xfrm>
        </p:grpSpPr>
        <p:sp>
          <p:nvSpPr>
            <p:cNvPr id="16" name="Oval 15">
              <a:extLst>
                <a:ext uri="{FF2B5EF4-FFF2-40B4-BE49-F238E27FC236}">
                  <a16:creationId xmlns:a16="http://schemas.microsoft.com/office/drawing/2014/main" id="{D016B3B7-D43D-4F6D-1AC2-395FCCE62EEF}"/>
                </a:ext>
              </a:extLst>
            </p:cNvPr>
            <p:cNvSpPr/>
            <p:nvPr/>
          </p:nvSpPr>
          <p:spPr>
            <a:xfrm rot="20634706">
              <a:off x="-527292" y="6066319"/>
              <a:ext cx="3401961" cy="34019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51EE06D-F368-6A7D-C905-F43DCB0DEB4F}"/>
                </a:ext>
              </a:extLst>
            </p:cNvPr>
            <p:cNvSpPr/>
            <p:nvPr/>
          </p:nvSpPr>
          <p:spPr>
            <a:xfrm rot="20634706">
              <a:off x="-300562" y="6216913"/>
              <a:ext cx="2892552" cy="299883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27ECCA0-FD08-1641-1B6D-3178D1BC5826}"/>
                </a:ext>
              </a:extLst>
            </p:cNvPr>
            <p:cNvSpPr/>
            <p:nvPr/>
          </p:nvSpPr>
          <p:spPr>
            <a:xfrm rot="1464500">
              <a:off x="-182446" y="6571973"/>
              <a:ext cx="3482723" cy="27498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571086A-09D8-ED09-EFAA-0C94CA417531}"/>
                </a:ext>
              </a:extLst>
            </p:cNvPr>
            <p:cNvSpPr/>
            <p:nvPr/>
          </p:nvSpPr>
          <p:spPr>
            <a:xfrm rot="1464500">
              <a:off x="59292" y="6682746"/>
              <a:ext cx="2961221" cy="2423968"/>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0F698140-6745-6542-441F-E1478AA2FE92}"/>
                </a:ext>
              </a:extLst>
            </p:cNvPr>
            <p:cNvSpPr/>
            <p:nvPr/>
          </p:nvSpPr>
          <p:spPr>
            <a:xfrm rot="20634706">
              <a:off x="601266" y="5179610"/>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FF4D9A7-E5D7-35C4-1D7B-162FA1A79C0D}"/>
                </a:ext>
              </a:extLst>
            </p:cNvPr>
            <p:cNvSpPr/>
            <p:nvPr/>
          </p:nvSpPr>
          <p:spPr>
            <a:xfrm rot="20634706">
              <a:off x="803704" y="5338062"/>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7441386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D3A6FC8-1188-7BF4-3B08-49C194166933}"/>
              </a:ext>
            </a:extLst>
          </p:cNvPr>
          <p:cNvSpPr txBox="1"/>
          <p:nvPr/>
        </p:nvSpPr>
        <p:spPr>
          <a:xfrm>
            <a:off x="3783921" y="480000"/>
            <a:ext cx="6134582" cy="400110"/>
          </a:xfrm>
          <a:prstGeom prst="rect">
            <a:avLst/>
          </a:prstGeom>
          <a:noFill/>
        </p:spPr>
        <p:txBody>
          <a:bodyPr wrap="square">
            <a:spAutoFit/>
          </a:bodyPr>
          <a:lstStyle/>
          <a:p>
            <a:pPr marL="342900" indent="-342900">
              <a:buFont typeface="Wingdings" panose="05000000000000000000" pitchFamily="2" charset="2"/>
              <a:buChar char="v"/>
            </a:pPr>
            <a:r>
              <a:rPr lang="en-US" sz="2000" b="1" dirty="0" err="1">
                <a:latin typeface="Arial Black" panose="020B0A04020102020204" pitchFamily="34" charset="0"/>
              </a:rPr>
              <a:t>VlAN</a:t>
            </a:r>
            <a:endParaRPr lang="en-US" dirty="0"/>
          </a:p>
        </p:txBody>
      </p:sp>
      <p:sp>
        <p:nvSpPr>
          <p:cNvPr id="6" name="TextBox 5">
            <a:extLst>
              <a:ext uri="{FF2B5EF4-FFF2-40B4-BE49-F238E27FC236}">
                <a16:creationId xmlns:a16="http://schemas.microsoft.com/office/drawing/2014/main" id="{8BD3CF84-BF18-D214-A6FF-00913789A459}"/>
              </a:ext>
            </a:extLst>
          </p:cNvPr>
          <p:cNvSpPr txBox="1"/>
          <p:nvPr/>
        </p:nvSpPr>
        <p:spPr>
          <a:xfrm>
            <a:off x="523875" y="1471462"/>
            <a:ext cx="2569580" cy="400110"/>
          </a:xfrm>
          <a:prstGeom prst="rect">
            <a:avLst/>
          </a:prstGeom>
          <a:noFill/>
        </p:spPr>
        <p:txBody>
          <a:bodyPr wrap="square" rtlCol="0">
            <a:spAutoFit/>
          </a:bodyPr>
          <a:lstStyle/>
          <a:p>
            <a:r>
              <a:rPr lang="en-US" sz="2000" b="1" dirty="0">
                <a:solidFill>
                  <a:srgbClr val="4472C4"/>
                </a:solidFill>
              </a:rPr>
              <a:t>Benefits</a:t>
            </a:r>
            <a:r>
              <a:rPr lang="en-US" dirty="0"/>
              <a:t> </a:t>
            </a:r>
            <a:r>
              <a:rPr lang="en-US" sz="2000" b="1" dirty="0">
                <a:solidFill>
                  <a:srgbClr val="4472C4"/>
                </a:solidFill>
              </a:rPr>
              <a:t>of VLAN</a:t>
            </a:r>
          </a:p>
        </p:txBody>
      </p:sp>
      <p:sp>
        <p:nvSpPr>
          <p:cNvPr id="8" name="TextBox 7">
            <a:extLst>
              <a:ext uri="{FF2B5EF4-FFF2-40B4-BE49-F238E27FC236}">
                <a16:creationId xmlns:a16="http://schemas.microsoft.com/office/drawing/2014/main" id="{82920967-0BDA-9B05-C3D8-49747C84D7DC}"/>
              </a:ext>
            </a:extLst>
          </p:cNvPr>
          <p:cNvSpPr txBox="1"/>
          <p:nvPr/>
        </p:nvSpPr>
        <p:spPr>
          <a:xfrm>
            <a:off x="665446" y="1861804"/>
            <a:ext cx="3261385" cy="1200329"/>
          </a:xfrm>
          <a:prstGeom prst="rect">
            <a:avLst/>
          </a:prstGeom>
          <a:noFill/>
        </p:spPr>
        <p:txBody>
          <a:bodyPr wrap="square" rtlCol="0">
            <a:spAutoFit/>
          </a:bodyPr>
          <a:lstStyle/>
          <a:p>
            <a:pPr marL="342900" indent="-342900">
              <a:buFont typeface="+mj-lt"/>
              <a:buAutoNum type="arabicPeriod"/>
            </a:pPr>
            <a:r>
              <a:rPr lang="en-US" dirty="0"/>
              <a:t>Segmentation B.C domain</a:t>
            </a:r>
          </a:p>
          <a:p>
            <a:pPr marL="342900" indent="-342900">
              <a:buFont typeface="+mj-lt"/>
              <a:buAutoNum type="arabicPeriod"/>
            </a:pPr>
            <a:r>
              <a:rPr lang="en-US" dirty="0"/>
              <a:t>Different subnet</a:t>
            </a:r>
          </a:p>
          <a:p>
            <a:pPr marL="342900" indent="-342900">
              <a:buFont typeface="+mj-lt"/>
              <a:buAutoNum type="arabicPeriod"/>
            </a:pPr>
            <a:r>
              <a:rPr lang="en-US" dirty="0"/>
              <a:t>Quality of service</a:t>
            </a:r>
          </a:p>
          <a:p>
            <a:pPr marL="342900" indent="-342900">
              <a:buFont typeface="+mj-lt"/>
              <a:buAutoNum type="arabicPeriod"/>
            </a:pPr>
            <a:r>
              <a:rPr lang="en-US" dirty="0"/>
              <a:t>Easy access control</a:t>
            </a:r>
          </a:p>
        </p:txBody>
      </p:sp>
      <p:sp>
        <p:nvSpPr>
          <p:cNvPr id="21" name="Thought Bubble: Cloud 20">
            <a:extLst>
              <a:ext uri="{FF2B5EF4-FFF2-40B4-BE49-F238E27FC236}">
                <a16:creationId xmlns:a16="http://schemas.microsoft.com/office/drawing/2014/main" id="{467DEFC2-E380-9B57-C537-1B891901A2DF}"/>
              </a:ext>
            </a:extLst>
          </p:cNvPr>
          <p:cNvSpPr/>
          <p:nvPr/>
        </p:nvSpPr>
        <p:spPr>
          <a:xfrm>
            <a:off x="5127810" y="1073713"/>
            <a:ext cx="4428565" cy="1595717"/>
          </a:xfrm>
          <a:prstGeom prst="cloudCallout">
            <a:avLst>
              <a:gd name="adj1" fmla="val -33586"/>
              <a:gd name="adj2" fmla="val 74860"/>
            </a:avLst>
          </a:prstGeom>
          <a:solidFill>
            <a:schemeClr val="accent2">
              <a:lumMod val="40000"/>
              <a:lumOff val="60000"/>
            </a:schemeClr>
          </a:solidFill>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40000"/>
                  <a:lumOff val="60000"/>
                </a:schemeClr>
              </a:solidFill>
            </a:endParaRPr>
          </a:p>
        </p:txBody>
      </p:sp>
      <p:sp>
        <p:nvSpPr>
          <p:cNvPr id="18" name="TextBox 17">
            <a:extLst>
              <a:ext uri="{FF2B5EF4-FFF2-40B4-BE49-F238E27FC236}">
                <a16:creationId xmlns:a16="http://schemas.microsoft.com/office/drawing/2014/main" id="{24FC2BFA-AFDD-65DF-D5DF-9629872B0A76}"/>
              </a:ext>
            </a:extLst>
          </p:cNvPr>
          <p:cNvSpPr txBox="1"/>
          <p:nvPr/>
        </p:nvSpPr>
        <p:spPr>
          <a:xfrm>
            <a:off x="5865719" y="1526824"/>
            <a:ext cx="3556187" cy="646331"/>
          </a:xfrm>
          <a:prstGeom prst="rect">
            <a:avLst/>
          </a:prstGeom>
          <a:noFill/>
        </p:spPr>
        <p:txBody>
          <a:bodyPr wrap="square">
            <a:spAutoFit/>
          </a:bodyPr>
          <a:lstStyle/>
          <a:p>
            <a:r>
              <a:rPr lang="en-US" b="1" dirty="0">
                <a:solidFill>
                  <a:schemeClr val="accent2">
                    <a:lumMod val="75000"/>
                  </a:schemeClr>
                </a:solidFill>
              </a:rPr>
              <a:t>I can create 4096 VLANs on one switch</a:t>
            </a:r>
          </a:p>
        </p:txBody>
      </p:sp>
      <p:sp>
        <p:nvSpPr>
          <p:cNvPr id="20" name="TextBox 19">
            <a:extLst>
              <a:ext uri="{FF2B5EF4-FFF2-40B4-BE49-F238E27FC236}">
                <a16:creationId xmlns:a16="http://schemas.microsoft.com/office/drawing/2014/main" id="{CE35A80A-F816-2144-3B90-5E495A8F7F95}"/>
              </a:ext>
            </a:extLst>
          </p:cNvPr>
          <p:cNvSpPr txBox="1"/>
          <p:nvPr/>
        </p:nvSpPr>
        <p:spPr>
          <a:xfrm>
            <a:off x="342037" y="3639310"/>
            <a:ext cx="6142892" cy="2954655"/>
          </a:xfrm>
          <a:prstGeom prst="rect">
            <a:avLst/>
          </a:prstGeom>
          <a:noFill/>
        </p:spPr>
        <p:txBody>
          <a:bodyPr wrap="square">
            <a:spAutoFit/>
          </a:bodyPr>
          <a:lstStyle/>
          <a:p>
            <a:r>
              <a:rPr lang="en-US" sz="2000" b="1" dirty="0">
                <a:solidFill>
                  <a:srgbClr val="4472C4"/>
                </a:solidFill>
              </a:rPr>
              <a:t>There is Two protocol to Trunk</a:t>
            </a:r>
          </a:p>
          <a:p>
            <a:endParaRPr lang="en-US" dirty="0"/>
          </a:p>
          <a:p>
            <a:r>
              <a:rPr lang="en-US" sz="2000" b="1" dirty="0">
                <a:solidFill>
                  <a:schemeClr val="accent2">
                    <a:lumMod val="75000"/>
                  </a:schemeClr>
                </a:solidFill>
              </a:rPr>
              <a:t> ISL</a:t>
            </a:r>
          </a:p>
          <a:p>
            <a:r>
              <a:rPr lang="en-US" dirty="0"/>
              <a:t> It is not tagged because it takes the original Ethernet frame without the tag and adds a new encapsulation in a protocol called ISL. This was adding about 30 bytes, and this was wasting bandwidth and unnecessary link space.</a:t>
            </a:r>
          </a:p>
          <a:p>
            <a:r>
              <a:rPr lang="en-US" dirty="0"/>
              <a:t> </a:t>
            </a:r>
            <a:r>
              <a:rPr lang="en-US" sz="2000" b="1" dirty="0">
                <a:solidFill>
                  <a:schemeClr val="accent2">
                    <a:lumMod val="75000"/>
                  </a:schemeClr>
                </a:solidFill>
              </a:rPr>
              <a:t>DOT1Q</a:t>
            </a:r>
            <a:r>
              <a:rPr lang="en-US" dirty="0"/>
              <a:t> </a:t>
            </a:r>
          </a:p>
          <a:p>
            <a:r>
              <a:rPr lang="en-US" dirty="0"/>
              <a:t> It places Tagged on each </a:t>
            </a:r>
            <a:r>
              <a:rPr lang="en-US" dirty="0" err="1"/>
              <a:t>vlan</a:t>
            </a:r>
            <a:r>
              <a:rPr lang="en-US" dirty="0"/>
              <a:t> and does not consume link space without benefit and does not affect Bandwidth</a:t>
            </a:r>
          </a:p>
        </p:txBody>
      </p:sp>
    </p:spTree>
    <p:extLst>
      <p:ext uri="{BB962C8B-B14F-4D97-AF65-F5344CB8AC3E}">
        <p14:creationId xmlns:p14="http://schemas.microsoft.com/office/powerpoint/2010/main" val="12678784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444BEB7-6CCC-D530-4B65-0C9E308D4272}"/>
              </a:ext>
            </a:extLst>
          </p:cNvPr>
          <p:cNvSpPr txBox="1"/>
          <p:nvPr/>
        </p:nvSpPr>
        <p:spPr>
          <a:xfrm>
            <a:off x="13038639" y="2910272"/>
            <a:ext cx="2882096" cy="1754326"/>
          </a:xfrm>
          <a:prstGeom prst="rect">
            <a:avLst/>
          </a:prstGeom>
          <a:noFill/>
        </p:spPr>
        <p:txBody>
          <a:bodyPr wrap="square" rtlCol="0">
            <a:spAutoFit/>
          </a:bodyPr>
          <a:lstStyle/>
          <a:p>
            <a:r>
              <a:rPr lang="en-US" dirty="0"/>
              <a:t>Vlan </a:t>
            </a:r>
          </a:p>
          <a:p>
            <a:r>
              <a:rPr lang="en-US" dirty="0"/>
              <a:t>Spanning tree</a:t>
            </a:r>
          </a:p>
          <a:p>
            <a:r>
              <a:rPr lang="en-US" dirty="0"/>
              <a:t> 	port fast</a:t>
            </a:r>
          </a:p>
          <a:p>
            <a:r>
              <a:rPr lang="en-US" dirty="0"/>
              <a:t>	</a:t>
            </a:r>
            <a:r>
              <a:rPr lang="en-US" dirty="0" err="1"/>
              <a:t>Bpdu</a:t>
            </a:r>
            <a:r>
              <a:rPr lang="en-US" dirty="0"/>
              <a:t> guard</a:t>
            </a:r>
          </a:p>
          <a:p>
            <a:r>
              <a:rPr lang="en-US" dirty="0"/>
              <a:t>Ether channel</a:t>
            </a:r>
          </a:p>
          <a:p>
            <a:endParaRPr lang="en-US" dirty="0"/>
          </a:p>
        </p:txBody>
      </p:sp>
      <p:sp>
        <p:nvSpPr>
          <p:cNvPr id="7" name="TextBox 6">
            <a:extLst>
              <a:ext uri="{FF2B5EF4-FFF2-40B4-BE49-F238E27FC236}">
                <a16:creationId xmlns:a16="http://schemas.microsoft.com/office/drawing/2014/main" id="{1D3A6FC8-1188-7BF4-3B08-49C194166933}"/>
              </a:ext>
            </a:extLst>
          </p:cNvPr>
          <p:cNvSpPr txBox="1"/>
          <p:nvPr/>
        </p:nvSpPr>
        <p:spPr>
          <a:xfrm>
            <a:off x="3783921" y="480000"/>
            <a:ext cx="6134582" cy="400110"/>
          </a:xfrm>
          <a:prstGeom prst="rect">
            <a:avLst/>
          </a:prstGeom>
          <a:noFill/>
        </p:spPr>
        <p:txBody>
          <a:bodyPr wrap="square">
            <a:spAutoFit/>
          </a:bodyPr>
          <a:lstStyle/>
          <a:p>
            <a:pPr marL="342900" indent="-342900">
              <a:buFont typeface="Wingdings" panose="05000000000000000000" pitchFamily="2" charset="2"/>
              <a:buChar char="v"/>
            </a:pPr>
            <a:r>
              <a:rPr lang="en-US" sz="2000" b="1" dirty="0" err="1">
                <a:latin typeface="Arial Black" panose="020B0A04020102020204" pitchFamily="34" charset="0"/>
              </a:rPr>
              <a:t>VlAN</a:t>
            </a:r>
            <a:endParaRPr lang="en-US" dirty="0"/>
          </a:p>
        </p:txBody>
      </p:sp>
      <p:sp>
        <p:nvSpPr>
          <p:cNvPr id="16" name="TextBox 15">
            <a:extLst>
              <a:ext uri="{FF2B5EF4-FFF2-40B4-BE49-F238E27FC236}">
                <a16:creationId xmlns:a16="http://schemas.microsoft.com/office/drawing/2014/main" id="{3DA4CE7C-DF76-61F3-183A-57C35E0CF603}"/>
              </a:ext>
            </a:extLst>
          </p:cNvPr>
          <p:cNvSpPr txBox="1"/>
          <p:nvPr/>
        </p:nvSpPr>
        <p:spPr>
          <a:xfrm>
            <a:off x="9298607" y="533189"/>
            <a:ext cx="2034105" cy="1785104"/>
          </a:xfrm>
          <a:prstGeom prst="rect">
            <a:avLst/>
          </a:prstGeom>
          <a:noFill/>
        </p:spPr>
        <p:txBody>
          <a:bodyPr wrap="square">
            <a:spAutoFit/>
          </a:bodyPr>
          <a:lstStyle/>
          <a:p>
            <a:r>
              <a:rPr lang="en-US" sz="2000" b="1" dirty="0">
                <a:solidFill>
                  <a:srgbClr val="4472C4"/>
                </a:solidFill>
              </a:rPr>
              <a:t>Type of VLAN </a:t>
            </a:r>
          </a:p>
          <a:p>
            <a:r>
              <a:rPr lang="en-US" dirty="0" err="1"/>
              <a:t>Defult</a:t>
            </a:r>
            <a:r>
              <a:rPr lang="en-US" dirty="0"/>
              <a:t> VLAN</a:t>
            </a:r>
          </a:p>
          <a:p>
            <a:r>
              <a:rPr lang="en-US" dirty="0"/>
              <a:t>Data VLAN</a:t>
            </a:r>
          </a:p>
          <a:p>
            <a:r>
              <a:rPr lang="en-US" dirty="0"/>
              <a:t> Native VLAN</a:t>
            </a:r>
          </a:p>
          <a:p>
            <a:r>
              <a:rPr lang="en-US" dirty="0"/>
              <a:t>Management VLAN</a:t>
            </a:r>
          </a:p>
          <a:p>
            <a:r>
              <a:rPr lang="en-US" dirty="0"/>
              <a:t>Voice VLAN</a:t>
            </a:r>
          </a:p>
        </p:txBody>
      </p:sp>
      <p:pic>
        <p:nvPicPr>
          <p:cNvPr id="10" name="Picture 9">
            <a:extLst>
              <a:ext uri="{FF2B5EF4-FFF2-40B4-BE49-F238E27FC236}">
                <a16:creationId xmlns:a16="http://schemas.microsoft.com/office/drawing/2014/main" id="{5263AEA9-16F5-2CB6-E193-DA843065CF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40" y="1305356"/>
            <a:ext cx="6611593" cy="1181100"/>
          </a:xfrm>
          <a:prstGeom prst="rect">
            <a:avLst/>
          </a:prstGeom>
        </p:spPr>
      </p:pic>
      <p:pic>
        <p:nvPicPr>
          <p:cNvPr id="12" name="Picture 11">
            <a:extLst>
              <a:ext uri="{FF2B5EF4-FFF2-40B4-BE49-F238E27FC236}">
                <a16:creationId xmlns:a16="http://schemas.microsoft.com/office/drawing/2014/main" id="{C66E9FDF-EC2E-DB12-1F69-F7098B9FAE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615" y="2712019"/>
            <a:ext cx="5797169" cy="3905158"/>
          </a:xfrm>
          <a:prstGeom prst="rect">
            <a:avLst/>
          </a:prstGeom>
        </p:spPr>
      </p:pic>
      <p:pic>
        <p:nvPicPr>
          <p:cNvPr id="14" name="Picture 13">
            <a:extLst>
              <a:ext uri="{FF2B5EF4-FFF2-40B4-BE49-F238E27FC236}">
                <a16:creationId xmlns:a16="http://schemas.microsoft.com/office/drawing/2014/main" id="{A1A44AD7-8250-60C4-D951-7FE7F6FB33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3187" y="3216692"/>
            <a:ext cx="5683367" cy="2895811"/>
          </a:xfrm>
          <a:prstGeom prst="rect">
            <a:avLst/>
          </a:prstGeom>
        </p:spPr>
      </p:pic>
    </p:spTree>
    <p:extLst>
      <p:ext uri="{BB962C8B-B14F-4D97-AF65-F5344CB8AC3E}">
        <p14:creationId xmlns:p14="http://schemas.microsoft.com/office/powerpoint/2010/main" val="8377347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D3A6FC8-1188-7BF4-3B08-49C194166933}"/>
              </a:ext>
            </a:extLst>
          </p:cNvPr>
          <p:cNvSpPr txBox="1"/>
          <p:nvPr/>
        </p:nvSpPr>
        <p:spPr>
          <a:xfrm>
            <a:off x="3783921" y="480000"/>
            <a:ext cx="6134582" cy="400110"/>
          </a:xfrm>
          <a:prstGeom prst="rect">
            <a:avLst/>
          </a:prstGeom>
          <a:noFill/>
        </p:spPr>
        <p:txBody>
          <a:bodyPr wrap="square">
            <a:spAutoFit/>
          </a:bodyPr>
          <a:lstStyle/>
          <a:p>
            <a:pPr marL="342900" indent="-342900">
              <a:buFont typeface="Wingdings" panose="05000000000000000000" pitchFamily="2" charset="2"/>
              <a:buChar char="v"/>
            </a:pPr>
            <a:r>
              <a:rPr lang="en-US" sz="2000" b="1" dirty="0">
                <a:latin typeface="Arial Black" panose="020B0A04020102020204" pitchFamily="34" charset="0"/>
              </a:rPr>
              <a:t>STP( spanning tree protocol )</a:t>
            </a:r>
            <a:endParaRPr lang="en-US" dirty="0"/>
          </a:p>
        </p:txBody>
      </p:sp>
      <p:pic>
        <p:nvPicPr>
          <p:cNvPr id="9" name="Picture 8">
            <a:extLst>
              <a:ext uri="{FF2B5EF4-FFF2-40B4-BE49-F238E27FC236}">
                <a16:creationId xmlns:a16="http://schemas.microsoft.com/office/drawing/2014/main" id="{396D5676-75CE-D099-D6AB-47CE0B995B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109" y="1898470"/>
            <a:ext cx="2244514" cy="1841070"/>
          </a:xfrm>
          <a:prstGeom prst="rect">
            <a:avLst/>
          </a:prstGeom>
        </p:spPr>
      </p:pic>
      <p:grpSp>
        <p:nvGrpSpPr>
          <p:cNvPr id="13" name="Group 12">
            <a:extLst>
              <a:ext uri="{FF2B5EF4-FFF2-40B4-BE49-F238E27FC236}">
                <a16:creationId xmlns:a16="http://schemas.microsoft.com/office/drawing/2014/main" id="{7ABE9003-F090-9540-EFF4-172BDEE35091}"/>
              </a:ext>
            </a:extLst>
          </p:cNvPr>
          <p:cNvGrpSpPr/>
          <p:nvPr/>
        </p:nvGrpSpPr>
        <p:grpSpPr>
          <a:xfrm>
            <a:off x="3020993" y="1981665"/>
            <a:ext cx="2244515" cy="1750596"/>
            <a:chOff x="3020993" y="1981665"/>
            <a:chExt cx="2244515" cy="1750596"/>
          </a:xfrm>
        </p:grpSpPr>
        <p:pic>
          <p:nvPicPr>
            <p:cNvPr id="11" name="Picture 10">
              <a:extLst>
                <a:ext uri="{FF2B5EF4-FFF2-40B4-BE49-F238E27FC236}">
                  <a16:creationId xmlns:a16="http://schemas.microsoft.com/office/drawing/2014/main" id="{1C342565-11D5-921E-93F0-E75E2B5F3D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0993" y="1981665"/>
              <a:ext cx="2244515" cy="1750596"/>
            </a:xfrm>
            <a:prstGeom prst="rect">
              <a:avLst/>
            </a:prstGeom>
          </p:spPr>
        </p:pic>
        <p:sp>
          <p:nvSpPr>
            <p:cNvPr id="12" name="Isosceles Triangle 11">
              <a:extLst>
                <a:ext uri="{FF2B5EF4-FFF2-40B4-BE49-F238E27FC236}">
                  <a16:creationId xmlns:a16="http://schemas.microsoft.com/office/drawing/2014/main" id="{08EDA552-7E10-342D-1EC3-5A1044D8266A}"/>
                </a:ext>
              </a:extLst>
            </p:cNvPr>
            <p:cNvSpPr/>
            <p:nvPr/>
          </p:nvSpPr>
          <p:spPr>
            <a:xfrm rot="18201233">
              <a:off x="4462779" y="3185160"/>
              <a:ext cx="71120" cy="68580"/>
            </a:xfrm>
            <a:prstGeom prst="triangle">
              <a:avLst/>
            </a:prstGeom>
            <a:solidFill>
              <a:srgbClr val="6CC04A"/>
            </a:solidFill>
            <a:ln>
              <a:solidFill>
                <a:srgbClr val="6CC04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FEB43179-A478-6216-3496-85AA0EC80035}"/>
              </a:ext>
            </a:extLst>
          </p:cNvPr>
          <p:cNvSpPr txBox="1"/>
          <p:nvPr/>
        </p:nvSpPr>
        <p:spPr>
          <a:xfrm>
            <a:off x="495626" y="1257095"/>
            <a:ext cx="1935480" cy="523220"/>
          </a:xfrm>
          <a:prstGeom prst="rect">
            <a:avLst/>
          </a:prstGeom>
          <a:noFill/>
        </p:spPr>
        <p:txBody>
          <a:bodyPr wrap="square" rtlCol="0">
            <a:spAutoFit/>
          </a:bodyPr>
          <a:lstStyle/>
          <a:p>
            <a:r>
              <a:rPr lang="en-US" sz="2800" b="1" dirty="0">
                <a:solidFill>
                  <a:srgbClr val="4472C4"/>
                </a:solidFill>
              </a:rPr>
              <a:t>redundancy</a:t>
            </a:r>
          </a:p>
        </p:txBody>
      </p:sp>
      <p:sp>
        <p:nvSpPr>
          <p:cNvPr id="16" name="TextBox 15">
            <a:extLst>
              <a:ext uri="{FF2B5EF4-FFF2-40B4-BE49-F238E27FC236}">
                <a16:creationId xmlns:a16="http://schemas.microsoft.com/office/drawing/2014/main" id="{0B1029D9-9C0C-5701-9E6A-529870D20DAA}"/>
              </a:ext>
            </a:extLst>
          </p:cNvPr>
          <p:cNvSpPr txBox="1"/>
          <p:nvPr/>
        </p:nvSpPr>
        <p:spPr>
          <a:xfrm>
            <a:off x="341109" y="3748945"/>
            <a:ext cx="1653540" cy="430887"/>
          </a:xfrm>
          <a:prstGeom prst="rect">
            <a:avLst/>
          </a:prstGeom>
          <a:noFill/>
        </p:spPr>
        <p:txBody>
          <a:bodyPr wrap="square" rtlCol="0">
            <a:spAutoFit/>
          </a:bodyPr>
          <a:lstStyle/>
          <a:p>
            <a:r>
              <a:rPr lang="en-US" sz="1100" dirty="0"/>
              <a:t>If the link cut there will not be anther path</a:t>
            </a:r>
          </a:p>
        </p:txBody>
      </p:sp>
      <p:sp>
        <p:nvSpPr>
          <p:cNvPr id="17" name="TextBox 16">
            <a:extLst>
              <a:ext uri="{FF2B5EF4-FFF2-40B4-BE49-F238E27FC236}">
                <a16:creationId xmlns:a16="http://schemas.microsoft.com/office/drawing/2014/main" id="{3D9C2FF2-7FB7-2466-F73D-D17034A52145}"/>
              </a:ext>
            </a:extLst>
          </p:cNvPr>
          <p:cNvSpPr txBox="1"/>
          <p:nvPr/>
        </p:nvSpPr>
        <p:spPr>
          <a:xfrm>
            <a:off x="2957151" y="3725575"/>
            <a:ext cx="1653540" cy="430887"/>
          </a:xfrm>
          <a:prstGeom prst="rect">
            <a:avLst/>
          </a:prstGeom>
          <a:noFill/>
        </p:spPr>
        <p:txBody>
          <a:bodyPr wrap="square" rtlCol="0">
            <a:spAutoFit/>
          </a:bodyPr>
          <a:lstStyle/>
          <a:p>
            <a:r>
              <a:rPr lang="en-US" sz="1100" dirty="0"/>
              <a:t>If the link cut there will be anther path</a:t>
            </a:r>
          </a:p>
        </p:txBody>
      </p:sp>
      <p:sp>
        <p:nvSpPr>
          <p:cNvPr id="19" name="TextBox 18">
            <a:extLst>
              <a:ext uri="{FF2B5EF4-FFF2-40B4-BE49-F238E27FC236}">
                <a16:creationId xmlns:a16="http://schemas.microsoft.com/office/drawing/2014/main" id="{9F542B8D-43E4-DE3E-BC5B-2101950E9A66}"/>
              </a:ext>
            </a:extLst>
          </p:cNvPr>
          <p:cNvSpPr txBox="1"/>
          <p:nvPr/>
        </p:nvSpPr>
        <p:spPr>
          <a:xfrm>
            <a:off x="246081" y="4231456"/>
            <a:ext cx="4539367" cy="646331"/>
          </a:xfrm>
          <a:prstGeom prst="rect">
            <a:avLst/>
          </a:prstGeom>
          <a:noFill/>
        </p:spPr>
        <p:txBody>
          <a:bodyPr wrap="square" rtlCol="0">
            <a:spAutoFit/>
          </a:bodyPr>
          <a:lstStyle/>
          <a:p>
            <a:r>
              <a:rPr lang="en-US" dirty="0"/>
              <a:t>To improve the availability It must be sure if the redundancy is exist </a:t>
            </a:r>
          </a:p>
        </p:txBody>
      </p:sp>
      <p:sp>
        <p:nvSpPr>
          <p:cNvPr id="20" name="TextBox 19">
            <a:extLst>
              <a:ext uri="{FF2B5EF4-FFF2-40B4-BE49-F238E27FC236}">
                <a16:creationId xmlns:a16="http://schemas.microsoft.com/office/drawing/2014/main" id="{5D832E88-C78B-3C58-9908-95C742F81827}"/>
              </a:ext>
            </a:extLst>
          </p:cNvPr>
          <p:cNvSpPr txBox="1"/>
          <p:nvPr/>
        </p:nvSpPr>
        <p:spPr>
          <a:xfrm>
            <a:off x="341109" y="5237033"/>
            <a:ext cx="2828811" cy="1107996"/>
          </a:xfrm>
          <a:prstGeom prst="rect">
            <a:avLst/>
          </a:prstGeom>
          <a:noFill/>
        </p:spPr>
        <p:txBody>
          <a:bodyPr wrap="square" rtlCol="0">
            <a:spAutoFit/>
          </a:bodyPr>
          <a:lstStyle/>
          <a:p>
            <a:r>
              <a:rPr lang="en-US" sz="1800" b="1" dirty="0">
                <a:solidFill>
                  <a:srgbClr val="4472C4"/>
                </a:solidFill>
              </a:rPr>
              <a:t>Problems of redundancy</a:t>
            </a:r>
          </a:p>
          <a:p>
            <a:pPr marL="742950" lvl="1" indent="-285750">
              <a:buFont typeface="Wingdings" panose="05000000000000000000" pitchFamily="2" charset="2"/>
              <a:buChar char="q"/>
            </a:pPr>
            <a:r>
              <a:rPr lang="en-US" sz="1600" dirty="0"/>
              <a:t>Broadcast storm</a:t>
            </a:r>
          </a:p>
          <a:p>
            <a:pPr marL="742950" lvl="1" indent="-285750">
              <a:buFont typeface="Wingdings" panose="05000000000000000000" pitchFamily="2" charset="2"/>
              <a:buChar char="q"/>
            </a:pPr>
            <a:r>
              <a:rPr lang="en-US" sz="1600" dirty="0"/>
              <a:t>Loop</a:t>
            </a:r>
          </a:p>
          <a:p>
            <a:pPr marL="742950" lvl="1" indent="-285750">
              <a:buFont typeface="Wingdings" panose="05000000000000000000" pitchFamily="2" charset="2"/>
              <a:buChar char="q"/>
            </a:pPr>
            <a:r>
              <a:rPr lang="en-US" sz="1600" dirty="0"/>
              <a:t>Multi frame transition</a:t>
            </a:r>
          </a:p>
        </p:txBody>
      </p:sp>
      <p:pic>
        <p:nvPicPr>
          <p:cNvPr id="22" name="Picture 21">
            <a:extLst>
              <a:ext uri="{FF2B5EF4-FFF2-40B4-BE49-F238E27FC236}">
                <a16:creationId xmlns:a16="http://schemas.microsoft.com/office/drawing/2014/main" id="{3FE0CFE3-79DE-37F6-E6F5-3F1FB29073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99124" y="4833816"/>
            <a:ext cx="2823133" cy="1853189"/>
          </a:xfrm>
          <a:prstGeom prst="rect">
            <a:avLst/>
          </a:prstGeom>
        </p:spPr>
      </p:pic>
      <p:sp>
        <p:nvSpPr>
          <p:cNvPr id="23" name="Isosceles Triangle 22">
            <a:extLst>
              <a:ext uri="{FF2B5EF4-FFF2-40B4-BE49-F238E27FC236}">
                <a16:creationId xmlns:a16="http://schemas.microsoft.com/office/drawing/2014/main" id="{E89B99DD-F2E8-576A-CA51-D6660A8390FB}"/>
              </a:ext>
            </a:extLst>
          </p:cNvPr>
          <p:cNvSpPr/>
          <p:nvPr/>
        </p:nvSpPr>
        <p:spPr>
          <a:xfrm rot="18201233" flipH="1">
            <a:off x="4808547" y="5905627"/>
            <a:ext cx="59080" cy="53804"/>
          </a:xfrm>
          <a:prstGeom prst="triangle">
            <a:avLst/>
          </a:prstGeom>
          <a:solidFill>
            <a:srgbClr val="6CC04A"/>
          </a:solidFill>
          <a:ln>
            <a:solidFill>
              <a:srgbClr val="6CC04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lowchart: Process 23">
            <a:extLst>
              <a:ext uri="{FF2B5EF4-FFF2-40B4-BE49-F238E27FC236}">
                <a16:creationId xmlns:a16="http://schemas.microsoft.com/office/drawing/2014/main" id="{F118908B-AE04-C9AD-1B44-1950E4F039E4}"/>
              </a:ext>
            </a:extLst>
          </p:cNvPr>
          <p:cNvSpPr/>
          <p:nvPr/>
        </p:nvSpPr>
        <p:spPr>
          <a:xfrm>
            <a:off x="5009921" y="5906713"/>
            <a:ext cx="439607" cy="165532"/>
          </a:xfrm>
          <a:prstGeom prst="flowChartProcess">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A153111-A0B9-21F6-DB69-9782F186B9BC}"/>
              </a:ext>
            </a:extLst>
          </p:cNvPr>
          <p:cNvSpPr/>
          <p:nvPr/>
        </p:nvSpPr>
        <p:spPr>
          <a:xfrm flipV="1">
            <a:off x="5030652" y="5906713"/>
            <a:ext cx="398144" cy="112740"/>
          </a:xfrm>
          <a:prstGeom prst="triangle">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lowchart: Process 26">
            <a:extLst>
              <a:ext uri="{FF2B5EF4-FFF2-40B4-BE49-F238E27FC236}">
                <a16:creationId xmlns:a16="http://schemas.microsoft.com/office/drawing/2014/main" id="{B0594858-0001-CC23-9B93-E4053FB22083}"/>
              </a:ext>
            </a:extLst>
          </p:cNvPr>
          <p:cNvSpPr/>
          <p:nvPr/>
        </p:nvSpPr>
        <p:spPr>
          <a:xfrm>
            <a:off x="3773731" y="5859255"/>
            <a:ext cx="439607" cy="165532"/>
          </a:xfrm>
          <a:prstGeom prst="flowChartProcess">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5E6D62B5-A1CA-BFBA-B4E2-8FFE22740240}"/>
              </a:ext>
            </a:extLst>
          </p:cNvPr>
          <p:cNvSpPr/>
          <p:nvPr/>
        </p:nvSpPr>
        <p:spPr>
          <a:xfrm flipV="1">
            <a:off x="3794462" y="5859255"/>
            <a:ext cx="398144" cy="112740"/>
          </a:xfrm>
          <a:prstGeom prst="triangle">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Process 28">
            <a:extLst>
              <a:ext uri="{FF2B5EF4-FFF2-40B4-BE49-F238E27FC236}">
                <a16:creationId xmlns:a16="http://schemas.microsoft.com/office/drawing/2014/main" id="{578CEB71-81C4-1605-0E43-D6A5F0AFB47B}"/>
              </a:ext>
            </a:extLst>
          </p:cNvPr>
          <p:cNvSpPr/>
          <p:nvPr/>
        </p:nvSpPr>
        <p:spPr>
          <a:xfrm>
            <a:off x="4390888" y="5102969"/>
            <a:ext cx="439607" cy="165532"/>
          </a:xfrm>
          <a:prstGeom prst="flowChartProcess">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999B6519-C44B-65F9-0A25-0E7A0A6F3759}"/>
              </a:ext>
            </a:extLst>
          </p:cNvPr>
          <p:cNvSpPr/>
          <p:nvPr/>
        </p:nvSpPr>
        <p:spPr>
          <a:xfrm flipV="1">
            <a:off x="4411619" y="5102969"/>
            <a:ext cx="398144" cy="112740"/>
          </a:xfrm>
          <a:prstGeom prst="triangle">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Curved Up 30">
            <a:extLst>
              <a:ext uri="{FF2B5EF4-FFF2-40B4-BE49-F238E27FC236}">
                <a16:creationId xmlns:a16="http://schemas.microsoft.com/office/drawing/2014/main" id="{A02CC207-3C51-E7DB-C206-36F559A5032F}"/>
              </a:ext>
            </a:extLst>
          </p:cNvPr>
          <p:cNvSpPr/>
          <p:nvPr/>
        </p:nvSpPr>
        <p:spPr>
          <a:xfrm rot="4424922">
            <a:off x="4536395" y="5640058"/>
            <a:ext cx="148590" cy="120352"/>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Arrow: Curved Up 31">
            <a:extLst>
              <a:ext uri="{FF2B5EF4-FFF2-40B4-BE49-F238E27FC236}">
                <a16:creationId xmlns:a16="http://schemas.microsoft.com/office/drawing/2014/main" id="{BB7DB822-3EC9-3A8D-22D6-74FCC212850A}"/>
              </a:ext>
            </a:extLst>
          </p:cNvPr>
          <p:cNvSpPr/>
          <p:nvPr/>
        </p:nvSpPr>
        <p:spPr>
          <a:xfrm rot="15245262">
            <a:off x="4678640" y="5587045"/>
            <a:ext cx="148590" cy="120352"/>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TextBox 32">
            <a:extLst>
              <a:ext uri="{FF2B5EF4-FFF2-40B4-BE49-F238E27FC236}">
                <a16:creationId xmlns:a16="http://schemas.microsoft.com/office/drawing/2014/main" id="{AC579982-0555-5444-F2D7-C9F19AD01843}"/>
              </a:ext>
            </a:extLst>
          </p:cNvPr>
          <p:cNvSpPr txBox="1"/>
          <p:nvPr/>
        </p:nvSpPr>
        <p:spPr>
          <a:xfrm>
            <a:off x="7477244" y="1421416"/>
            <a:ext cx="4039566" cy="954107"/>
          </a:xfrm>
          <a:prstGeom prst="rect">
            <a:avLst/>
          </a:prstGeom>
          <a:noFill/>
        </p:spPr>
        <p:txBody>
          <a:bodyPr wrap="square" rtlCol="0">
            <a:spAutoFit/>
          </a:bodyPr>
          <a:lstStyle/>
          <a:p>
            <a:r>
              <a:rPr lang="en-US" sz="2800" b="1" dirty="0">
                <a:solidFill>
                  <a:srgbClr val="4472C4"/>
                </a:solidFill>
              </a:rPr>
              <a:t>The solve of this problem is </a:t>
            </a:r>
            <a:r>
              <a:rPr lang="en-US" sz="2800" b="1" dirty="0" err="1">
                <a:solidFill>
                  <a:srgbClr val="4472C4"/>
                </a:solidFill>
              </a:rPr>
              <a:t>stp</a:t>
            </a:r>
            <a:endParaRPr lang="en-US" sz="2800" b="1" dirty="0">
              <a:solidFill>
                <a:srgbClr val="4472C4"/>
              </a:solidFill>
            </a:endParaRPr>
          </a:p>
        </p:txBody>
      </p:sp>
      <p:pic>
        <p:nvPicPr>
          <p:cNvPr id="34" name="Picture 33">
            <a:extLst>
              <a:ext uri="{FF2B5EF4-FFF2-40B4-BE49-F238E27FC236}">
                <a16:creationId xmlns:a16="http://schemas.microsoft.com/office/drawing/2014/main" id="{EAEA5DBD-E58A-ACF8-8500-72E6B0F035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06554" y="2798980"/>
            <a:ext cx="2823133" cy="1853189"/>
          </a:xfrm>
          <a:prstGeom prst="rect">
            <a:avLst/>
          </a:prstGeom>
        </p:spPr>
      </p:pic>
      <p:cxnSp>
        <p:nvCxnSpPr>
          <p:cNvPr id="36" name="Straight Arrow Connector 35">
            <a:extLst>
              <a:ext uri="{FF2B5EF4-FFF2-40B4-BE49-F238E27FC236}">
                <a16:creationId xmlns:a16="http://schemas.microsoft.com/office/drawing/2014/main" id="{97BD5BEB-8913-521B-9846-C7C8DB047508}"/>
              </a:ext>
            </a:extLst>
          </p:cNvPr>
          <p:cNvCxnSpPr/>
          <p:nvPr/>
        </p:nvCxnSpPr>
        <p:spPr>
          <a:xfrm>
            <a:off x="9234849" y="3923250"/>
            <a:ext cx="1343664" cy="822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TextBox 36">
            <a:extLst>
              <a:ext uri="{FF2B5EF4-FFF2-40B4-BE49-F238E27FC236}">
                <a16:creationId xmlns:a16="http://schemas.microsoft.com/office/drawing/2014/main" id="{70B0F0FF-D84B-8423-CEA6-2103B1F9B97A}"/>
              </a:ext>
            </a:extLst>
          </p:cNvPr>
          <p:cNvSpPr txBox="1"/>
          <p:nvPr/>
        </p:nvSpPr>
        <p:spPr>
          <a:xfrm>
            <a:off x="10229687" y="3564279"/>
            <a:ext cx="1757767" cy="369332"/>
          </a:xfrm>
          <a:prstGeom prst="rect">
            <a:avLst/>
          </a:prstGeom>
          <a:noFill/>
        </p:spPr>
        <p:txBody>
          <a:bodyPr wrap="square" rtlCol="0">
            <a:spAutoFit/>
          </a:bodyPr>
          <a:lstStyle/>
          <a:p>
            <a:r>
              <a:rPr lang="en-US" dirty="0" err="1"/>
              <a:t>Stp</a:t>
            </a:r>
            <a:r>
              <a:rPr lang="en-US" dirty="0"/>
              <a:t> block</a:t>
            </a:r>
          </a:p>
        </p:txBody>
      </p:sp>
    </p:spTree>
    <p:extLst>
      <p:ext uri="{BB962C8B-B14F-4D97-AF65-F5344CB8AC3E}">
        <p14:creationId xmlns:p14="http://schemas.microsoft.com/office/powerpoint/2010/main" val="27487434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58B1685-7086-C19F-EDAE-49F1DDEB49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789" y="1710960"/>
            <a:ext cx="2823133" cy="1853189"/>
          </a:xfrm>
          <a:prstGeom prst="rect">
            <a:avLst/>
          </a:prstGeom>
        </p:spPr>
      </p:pic>
      <p:sp>
        <p:nvSpPr>
          <p:cNvPr id="6" name="Isosceles Triangle 5">
            <a:extLst>
              <a:ext uri="{FF2B5EF4-FFF2-40B4-BE49-F238E27FC236}">
                <a16:creationId xmlns:a16="http://schemas.microsoft.com/office/drawing/2014/main" id="{DE786C0D-2C58-D112-D4C1-D723CEC1FCD3}"/>
              </a:ext>
            </a:extLst>
          </p:cNvPr>
          <p:cNvSpPr/>
          <p:nvPr/>
        </p:nvSpPr>
        <p:spPr>
          <a:xfrm rot="18201233" flipH="1">
            <a:off x="2227887" y="2785236"/>
            <a:ext cx="59080" cy="53804"/>
          </a:xfrm>
          <a:prstGeom prst="triangle">
            <a:avLst/>
          </a:prstGeom>
          <a:solidFill>
            <a:srgbClr val="6CC04A"/>
          </a:solidFill>
          <a:ln>
            <a:solidFill>
              <a:srgbClr val="6CC04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CFB9704-862A-B5F4-DFAE-41B552C8D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8509" y="1710960"/>
            <a:ext cx="2823133" cy="1853189"/>
          </a:xfrm>
          <a:prstGeom prst="rect">
            <a:avLst/>
          </a:prstGeom>
        </p:spPr>
      </p:pic>
      <p:sp>
        <p:nvSpPr>
          <p:cNvPr id="9" name="Oval 8">
            <a:extLst>
              <a:ext uri="{FF2B5EF4-FFF2-40B4-BE49-F238E27FC236}">
                <a16:creationId xmlns:a16="http://schemas.microsoft.com/office/drawing/2014/main" id="{640663EB-C9D1-4112-CE36-23A2E11F3201}"/>
              </a:ext>
            </a:extLst>
          </p:cNvPr>
          <p:cNvSpPr/>
          <p:nvPr/>
        </p:nvSpPr>
        <p:spPr>
          <a:xfrm>
            <a:off x="1893529" y="2828744"/>
            <a:ext cx="53340" cy="45719"/>
          </a:xfrm>
          <a:prstGeom prst="ellipse">
            <a:avLst/>
          </a:prstGeom>
          <a:ln>
            <a:solidFill>
              <a:schemeClr val="accent2"/>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D834E62-13E8-F211-C6B6-1075B61F4C0E}"/>
              </a:ext>
            </a:extLst>
          </p:cNvPr>
          <p:cNvSpPr txBox="1"/>
          <p:nvPr/>
        </p:nvSpPr>
        <p:spPr>
          <a:xfrm>
            <a:off x="1047750" y="1341626"/>
            <a:ext cx="2157984" cy="369332"/>
          </a:xfrm>
          <a:prstGeom prst="rect">
            <a:avLst/>
          </a:prstGeom>
          <a:noFill/>
        </p:spPr>
        <p:txBody>
          <a:bodyPr wrap="square" rtlCol="0">
            <a:spAutoFit/>
          </a:bodyPr>
          <a:lstStyle/>
          <a:p>
            <a:r>
              <a:rPr lang="en-US" dirty="0"/>
              <a:t>Vlan 1 STP topology</a:t>
            </a:r>
          </a:p>
        </p:txBody>
      </p:sp>
      <p:sp>
        <p:nvSpPr>
          <p:cNvPr id="11" name="TextBox 10">
            <a:extLst>
              <a:ext uri="{FF2B5EF4-FFF2-40B4-BE49-F238E27FC236}">
                <a16:creationId xmlns:a16="http://schemas.microsoft.com/office/drawing/2014/main" id="{CAE8A62E-6FFD-F0CA-ECAB-A1AAB49C8A96}"/>
              </a:ext>
            </a:extLst>
          </p:cNvPr>
          <p:cNvSpPr txBox="1"/>
          <p:nvPr/>
        </p:nvSpPr>
        <p:spPr>
          <a:xfrm>
            <a:off x="4385599" y="1382280"/>
            <a:ext cx="2157984" cy="369332"/>
          </a:xfrm>
          <a:prstGeom prst="rect">
            <a:avLst/>
          </a:prstGeom>
          <a:noFill/>
        </p:spPr>
        <p:txBody>
          <a:bodyPr wrap="square" rtlCol="0">
            <a:spAutoFit/>
          </a:bodyPr>
          <a:lstStyle/>
          <a:p>
            <a:r>
              <a:rPr lang="en-US" dirty="0"/>
              <a:t>Vlan </a:t>
            </a:r>
            <a:r>
              <a:rPr lang="ar-EG" dirty="0"/>
              <a:t>2</a:t>
            </a:r>
            <a:r>
              <a:rPr lang="en-US" dirty="0"/>
              <a:t> STP topology</a:t>
            </a:r>
          </a:p>
        </p:txBody>
      </p:sp>
      <p:sp>
        <p:nvSpPr>
          <p:cNvPr id="12" name="TextBox 11">
            <a:extLst>
              <a:ext uri="{FF2B5EF4-FFF2-40B4-BE49-F238E27FC236}">
                <a16:creationId xmlns:a16="http://schemas.microsoft.com/office/drawing/2014/main" id="{659848C9-B5C8-DED1-E012-9C689DE7E5B6}"/>
              </a:ext>
            </a:extLst>
          </p:cNvPr>
          <p:cNvSpPr txBox="1"/>
          <p:nvPr/>
        </p:nvSpPr>
        <p:spPr>
          <a:xfrm>
            <a:off x="4550623" y="1926403"/>
            <a:ext cx="659727" cy="307777"/>
          </a:xfrm>
          <a:prstGeom prst="rect">
            <a:avLst/>
          </a:prstGeom>
          <a:noFill/>
        </p:spPr>
        <p:txBody>
          <a:bodyPr wrap="square" rtlCol="0">
            <a:spAutoFit/>
          </a:bodyPr>
          <a:lstStyle/>
          <a:p>
            <a:r>
              <a:rPr lang="en-US" sz="1400" dirty="0"/>
              <a:t>root</a:t>
            </a:r>
          </a:p>
        </p:txBody>
      </p:sp>
      <p:sp>
        <p:nvSpPr>
          <p:cNvPr id="13" name="TextBox 12">
            <a:extLst>
              <a:ext uri="{FF2B5EF4-FFF2-40B4-BE49-F238E27FC236}">
                <a16:creationId xmlns:a16="http://schemas.microsoft.com/office/drawing/2014/main" id="{A1B681C1-8336-7EEA-0A10-9733BE4DE66E}"/>
              </a:ext>
            </a:extLst>
          </p:cNvPr>
          <p:cNvSpPr txBox="1"/>
          <p:nvPr/>
        </p:nvSpPr>
        <p:spPr>
          <a:xfrm>
            <a:off x="2531488" y="1939526"/>
            <a:ext cx="659727" cy="307777"/>
          </a:xfrm>
          <a:prstGeom prst="rect">
            <a:avLst/>
          </a:prstGeom>
          <a:noFill/>
        </p:spPr>
        <p:txBody>
          <a:bodyPr wrap="square" rtlCol="0">
            <a:spAutoFit/>
          </a:bodyPr>
          <a:lstStyle/>
          <a:p>
            <a:r>
              <a:rPr lang="en-US" sz="1400" dirty="0"/>
              <a:t>root</a:t>
            </a:r>
          </a:p>
        </p:txBody>
      </p:sp>
      <p:pic>
        <p:nvPicPr>
          <p:cNvPr id="15" name="Picture 14">
            <a:extLst>
              <a:ext uri="{FF2B5EF4-FFF2-40B4-BE49-F238E27FC236}">
                <a16:creationId xmlns:a16="http://schemas.microsoft.com/office/drawing/2014/main" id="{F7BBF10B-5D45-DF60-C93B-00662D04F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789" y="3913316"/>
            <a:ext cx="7877175" cy="2543175"/>
          </a:xfrm>
          <a:prstGeom prst="rect">
            <a:avLst/>
          </a:prstGeom>
        </p:spPr>
      </p:pic>
      <p:sp>
        <p:nvSpPr>
          <p:cNvPr id="16" name="TextBox 15">
            <a:extLst>
              <a:ext uri="{FF2B5EF4-FFF2-40B4-BE49-F238E27FC236}">
                <a16:creationId xmlns:a16="http://schemas.microsoft.com/office/drawing/2014/main" id="{FB6F1F78-EBA1-3DFF-E419-75B7F0B9424F}"/>
              </a:ext>
            </a:extLst>
          </p:cNvPr>
          <p:cNvSpPr txBox="1"/>
          <p:nvPr/>
        </p:nvSpPr>
        <p:spPr>
          <a:xfrm>
            <a:off x="3783921" y="480000"/>
            <a:ext cx="6134582" cy="400110"/>
          </a:xfrm>
          <a:prstGeom prst="rect">
            <a:avLst/>
          </a:prstGeom>
          <a:noFill/>
        </p:spPr>
        <p:txBody>
          <a:bodyPr wrap="square">
            <a:spAutoFit/>
          </a:bodyPr>
          <a:lstStyle/>
          <a:p>
            <a:pPr marL="342900" indent="-342900">
              <a:buFont typeface="Wingdings" panose="05000000000000000000" pitchFamily="2" charset="2"/>
              <a:buChar char="v"/>
            </a:pPr>
            <a:r>
              <a:rPr lang="en-US" sz="2000" b="1" dirty="0">
                <a:latin typeface="Arial Black" panose="020B0A04020102020204" pitchFamily="34" charset="0"/>
              </a:rPr>
              <a:t>STP( spanning tree protocol )</a:t>
            </a:r>
            <a:endParaRPr lang="en-US" dirty="0"/>
          </a:p>
        </p:txBody>
      </p:sp>
      <p:sp>
        <p:nvSpPr>
          <p:cNvPr id="17" name="TextBox 16">
            <a:hlinkClick r:id="rId2" action="ppaction://hlinksldjump"/>
            <a:extLst>
              <a:ext uri="{FF2B5EF4-FFF2-40B4-BE49-F238E27FC236}">
                <a16:creationId xmlns:a16="http://schemas.microsoft.com/office/drawing/2014/main" id="{D57DD051-408C-2AE6-1019-157692C93C7A}"/>
              </a:ext>
            </a:extLst>
          </p:cNvPr>
          <p:cNvSpPr txBox="1"/>
          <p:nvPr/>
        </p:nvSpPr>
        <p:spPr>
          <a:xfrm>
            <a:off x="1394870" y="503164"/>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18" name="Oval 17">
            <a:extLst>
              <a:ext uri="{FF2B5EF4-FFF2-40B4-BE49-F238E27FC236}">
                <a16:creationId xmlns:a16="http://schemas.microsoft.com/office/drawing/2014/main" id="{00E0C03D-4F55-5B8C-1DFD-83991D53C706}"/>
              </a:ext>
            </a:extLst>
          </p:cNvPr>
          <p:cNvSpPr/>
          <p:nvPr/>
        </p:nvSpPr>
        <p:spPr>
          <a:xfrm>
            <a:off x="8772809" y="-1715379"/>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71EC1AD-C615-BA60-AA99-61FE6BCACBB4}"/>
              </a:ext>
            </a:extLst>
          </p:cNvPr>
          <p:cNvSpPr/>
          <p:nvPr/>
        </p:nvSpPr>
        <p:spPr>
          <a:xfrm>
            <a:off x="9210166" y="-1535843"/>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D34111C-B758-BEF2-A723-0A235E87CBE9}"/>
              </a:ext>
            </a:extLst>
          </p:cNvPr>
          <p:cNvSpPr/>
          <p:nvPr/>
        </p:nvSpPr>
        <p:spPr>
          <a:xfrm>
            <a:off x="9498193" y="-1221872"/>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B4D399E-518C-03ED-3FEB-AED6AF936DC2}"/>
              </a:ext>
            </a:extLst>
          </p:cNvPr>
          <p:cNvSpPr/>
          <p:nvPr/>
        </p:nvSpPr>
        <p:spPr>
          <a:xfrm>
            <a:off x="9899717" y="-987792"/>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74C67D-5748-3DBE-56CE-4BA730A1EC49}"/>
              </a:ext>
            </a:extLst>
          </p:cNvPr>
          <p:cNvSpPr txBox="1"/>
          <p:nvPr/>
        </p:nvSpPr>
        <p:spPr>
          <a:xfrm>
            <a:off x="1737319" y="2689797"/>
            <a:ext cx="365760" cy="369332"/>
          </a:xfrm>
          <a:prstGeom prst="rect">
            <a:avLst/>
          </a:prstGeom>
          <a:noFill/>
        </p:spPr>
        <p:txBody>
          <a:bodyPr wrap="square" rtlCol="0">
            <a:spAutoFit/>
          </a:bodyPr>
          <a:lstStyle/>
          <a:p>
            <a:r>
              <a:rPr lang="en-US" b="1" dirty="0">
                <a:solidFill>
                  <a:srgbClr val="FF0000"/>
                </a:solidFill>
                <a:latin typeface="Arial Black" panose="020B0A04020102020204" pitchFamily="34" charset="0"/>
              </a:rPr>
              <a:t>X</a:t>
            </a:r>
          </a:p>
        </p:txBody>
      </p:sp>
      <p:sp>
        <p:nvSpPr>
          <p:cNvPr id="8" name="TextBox 7">
            <a:extLst>
              <a:ext uri="{FF2B5EF4-FFF2-40B4-BE49-F238E27FC236}">
                <a16:creationId xmlns:a16="http://schemas.microsoft.com/office/drawing/2014/main" id="{B9368351-D46C-A690-AB99-DCC90B298F94}"/>
              </a:ext>
            </a:extLst>
          </p:cNvPr>
          <p:cNvSpPr txBox="1"/>
          <p:nvPr/>
        </p:nvSpPr>
        <p:spPr>
          <a:xfrm>
            <a:off x="5563133" y="2666937"/>
            <a:ext cx="365760" cy="369332"/>
          </a:xfrm>
          <a:prstGeom prst="rect">
            <a:avLst/>
          </a:prstGeom>
          <a:noFill/>
        </p:spPr>
        <p:txBody>
          <a:bodyPr wrap="square" rtlCol="0">
            <a:spAutoFit/>
          </a:bodyPr>
          <a:lstStyle/>
          <a:p>
            <a:r>
              <a:rPr lang="en-US" b="1" dirty="0">
                <a:solidFill>
                  <a:srgbClr val="FF0000"/>
                </a:solidFill>
                <a:latin typeface="Arial Black" panose="020B0A04020102020204" pitchFamily="34" charset="0"/>
              </a:rPr>
              <a:t>X</a:t>
            </a:r>
          </a:p>
        </p:txBody>
      </p:sp>
    </p:spTree>
    <p:extLst>
      <p:ext uri="{BB962C8B-B14F-4D97-AF65-F5344CB8AC3E}">
        <p14:creationId xmlns:p14="http://schemas.microsoft.com/office/powerpoint/2010/main" val="11470752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495389"/>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7C0513C-49AA-A838-0156-62EC5D71C79B}"/>
              </a:ext>
            </a:extLst>
          </p:cNvPr>
          <p:cNvSpPr txBox="1"/>
          <p:nvPr/>
        </p:nvSpPr>
        <p:spPr>
          <a:xfrm>
            <a:off x="3445445" y="495389"/>
            <a:ext cx="3962400" cy="830997"/>
          </a:xfrm>
          <a:prstGeom prst="rect">
            <a:avLst/>
          </a:prstGeom>
          <a:noFill/>
        </p:spPr>
        <p:txBody>
          <a:bodyPr wrap="square" rtlCol="0">
            <a:spAutoFit/>
          </a:bodyPr>
          <a:lstStyle/>
          <a:p>
            <a:pPr marL="285750" indent="-285750">
              <a:buFont typeface="Wingdings" panose="05000000000000000000" pitchFamily="2" charset="2"/>
              <a:buChar char="v"/>
            </a:pPr>
            <a:r>
              <a:rPr lang="en-US" sz="2000" b="1" dirty="0">
                <a:latin typeface="Arial Black" panose="020B0A04020102020204" pitchFamily="34" charset="0"/>
              </a:rPr>
              <a:t>Port</a:t>
            </a:r>
            <a:r>
              <a:rPr lang="en-US" dirty="0"/>
              <a:t> </a:t>
            </a:r>
            <a:r>
              <a:rPr lang="en-US" sz="2000" b="1" dirty="0">
                <a:latin typeface="Arial Black" panose="020B0A04020102020204" pitchFamily="34" charset="0"/>
              </a:rPr>
              <a:t>fast</a:t>
            </a:r>
            <a:r>
              <a:rPr lang="ar-EG" sz="2000" b="1" dirty="0">
                <a:latin typeface="Arial Black" panose="020B0A04020102020204" pitchFamily="34" charset="0"/>
              </a:rPr>
              <a:t> </a:t>
            </a:r>
            <a:r>
              <a:rPr lang="ar-EG" sz="2800" b="1" dirty="0">
                <a:latin typeface="Arial Black" panose="020B0A04020102020204" pitchFamily="34" charset="0"/>
              </a:rPr>
              <a:t>&amp;</a:t>
            </a:r>
            <a:r>
              <a:rPr lang="ar-EG" sz="2000" b="1" dirty="0">
                <a:latin typeface="Arial Black" panose="020B0A04020102020204" pitchFamily="34" charset="0"/>
              </a:rPr>
              <a:t>  </a:t>
            </a:r>
            <a:r>
              <a:rPr lang="en-US" sz="2000" dirty="0">
                <a:latin typeface="Arial Black" panose="020B0A04020102020204" pitchFamily="34" charset="0"/>
              </a:rPr>
              <a:t>BPDU guard</a:t>
            </a:r>
          </a:p>
          <a:p>
            <a:pPr marL="285750" indent="-285750">
              <a:buFont typeface="Wingdings" panose="05000000000000000000" pitchFamily="2" charset="2"/>
              <a:buChar char="v"/>
            </a:pPr>
            <a:endParaRPr lang="en-US" sz="2000" b="1" dirty="0">
              <a:latin typeface="Arial Black" panose="020B0A04020102020204" pitchFamily="34" charset="0"/>
            </a:endParaRPr>
          </a:p>
        </p:txBody>
      </p:sp>
      <p:sp>
        <p:nvSpPr>
          <p:cNvPr id="14" name="TextBox 13">
            <a:extLst>
              <a:ext uri="{FF2B5EF4-FFF2-40B4-BE49-F238E27FC236}">
                <a16:creationId xmlns:a16="http://schemas.microsoft.com/office/drawing/2014/main" id="{1D891913-625D-6850-FBB9-0F6A1D1E30FC}"/>
              </a:ext>
            </a:extLst>
          </p:cNvPr>
          <p:cNvSpPr txBox="1"/>
          <p:nvPr/>
        </p:nvSpPr>
        <p:spPr>
          <a:xfrm>
            <a:off x="687005" y="1453880"/>
            <a:ext cx="6193831" cy="1908215"/>
          </a:xfrm>
          <a:prstGeom prst="rect">
            <a:avLst/>
          </a:prstGeom>
          <a:noFill/>
        </p:spPr>
        <p:txBody>
          <a:bodyPr wrap="square" rtlCol="0">
            <a:spAutoFit/>
          </a:bodyPr>
          <a:lstStyle/>
          <a:p>
            <a:r>
              <a:rPr lang="en-US" sz="2800" b="1" dirty="0">
                <a:solidFill>
                  <a:srgbClr val="4472C4"/>
                </a:solidFill>
              </a:rPr>
              <a:t>Port</a:t>
            </a:r>
            <a:r>
              <a:rPr lang="en-US" dirty="0"/>
              <a:t> </a:t>
            </a:r>
            <a:r>
              <a:rPr lang="en-US" sz="2800" b="1" dirty="0">
                <a:solidFill>
                  <a:srgbClr val="4472C4"/>
                </a:solidFill>
              </a:rPr>
              <a:t>fast</a:t>
            </a:r>
          </a:p>
          <a:p>
            <a:r>
              <a:rPr lang="en-US" dirty="0"/>
              <a:t>The port fast is the port that connect directly with the pc</a:t>
            </a:r>
          </a:p>
          <a:p>
            <a:r>
              <a:rPr lang="en-US" dirty="0"/>
              <a:t>When make port fart there will be to steps </a:t>
            </a:r>
          </a:p>
          <a:p>
            <a:r>
              <a:rPr lang="en-US" dirty="0"/>
              <a:t>Learning listening </a:t>
            </a:r>
          </a:p>
          <a:p>
            <a:r>
              <a:rPr lang="en-US" dirty="0"/>
              <a:t>I have to make sure that the port not connect with the SW or HUB must be connect in pc </a:t>
            </a:r>
          </a:p>
        </p:txBody>
      </p:sp>
      <p:sp>
        <p:nvSpPr>
          <p:cNvPr id="18" name="TextBox 17">
            <a:extLst>
              <a:ext uri="{FF2B5EF4-FFF2-40B4-BE49-F238E27FC236}">
                <a16:creationId xmlns:a16="http://schemas.microsoft.com/office/drawing/2014/main" id="{88A3A847-25AE-E908-77CA-0CDB6357993D}"/>
              </a:ext>
            </a:extLst>
          </p:cNvPr>
          <p:cNvSpPr txBox="1"/>
          <p:nvPr/>
        </p:nvSpPr>
        <p:spPr>
          <a:xfrm>
            <a:off x="687005" y="3656671"/>
            <a:ext cx="4739640" cy="800219"/>
          </a:xfrm>
          <a:prstGeom prst="rect">
            <a:avLst/>
          </a:prstGeom>
          <a:noFill/>
        </p:spPr>
        <p:txBody>
          <a:bodyPr wrap="square" rtlCol="0">
            <a:spAutoFit/>
          </a:bodyPr>
          <a:lstStyle/>
          <a:p>
            <a:r>
              <a:rPr lang="en-US" sz="2800" b="1" dirty="0">
                <a:solidFill>
                  <a:srgbClr val="4472C4"/>
                </a:solidFill>
              </a:rPr>
              <a:t>BPDU</a:t>
            </a:r>
            <a:r>
              <a:rPr lang="en-US" dirty="0"/>
              <a:t> </a:t>
            </a:r>
            <a:r>
              <a:rPr lang="en-US" sz="2800" b="1" dirty="0">
                <a:solidFill>
                  <a:srgbClr val="4472C4"/>
                </a:solidFill>
              </a:rPr>
              <a:t>guard</a:t>
            </a:r>
          </a:p>
          <a:p>
            <a:endParaRPr lang="en-US" dirty="0"/>
          </a:p>
        </p:txBody>
      </p:sp>
      <p:pic>
        <p:nvPicPr>
          <p:cNvPr id="20" name="Picture 19">
            <a:extLst>
              <a:ext uri="{FF2B5EF4-FFF2-40B4-BE49-F238E27FC236}">
                <a16:creationId xmlns:a16="http://schemas.microsoft.com/office/drawing/2014/main" id="{E0DA3732-2D29-2336-18F0-008415A734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1638" y="1159302"/>
            <a:ext cx="4248231" cy="5284485"/>
          </a:xfrm>
          <a:prstGeom prst="rect">
            <a:avLst/>
          </a:prstGeom>
        </p:spPr>
      </p:pic>
      <p:sp>
        <p:nvSpPr>
          <p:cNvPr id="6" name="TextBox 5">
            <a:extLst>
              <a:ext uri="{FF2B5EF4-FFF2-40B4-BE49-F238E27FC236}">
                <a16:creationId xmlns:a16="http://schemas.microsoft.com/office/drawing/2014/main" id="{F59064BF-0AB4-FB85-9573-74B44E386D95}"/>
              </a:ext>
            </a:extLst>
          </p:cNvPr>
          <p:cNvSpPr txBox="1"/>
          <p:nvPr/>
        </p:nvSpPr>
        <p:spPr>
          <a:xfrm>
            <a:off x="633499" y="4356865"/>
            <a:ext cx="6131858" cy="923330"/>
          </a:xfrm>
          <a:prstGeom prst="rect">
            <a:avLst/>
          </a:prstGeom>
          <a:noFill/>
        </p:spPr>
        <p:txBody>
          <a:bodyPr wrap="square">
            <a:spAutoFit/>
          </a:bodyPr>
          <a:lstStyle/>
          <a:p>
            <a:r>
              <a:rPr lang="en-US" dirty="0"/>
              <a:t>We put it in the port that we know will not receive the </a:t>
            </a:r>
            <a:r>
              <a:rPr lang="en-US" dirty="0" err="1"/>
              <a:t>Bpdu</a:t>
            </a:r>
            <a:r>
              <a:rPr lang="en-US" dirty="0"/>
              <a:t> message, which is Access port, but when it receives </a:t>
            </a:r>
            <a:r>
              <a:rPr lang="en-US" dirty="0" err="1"/>
              <a:t>Bpdu</a:t>
            </a:r>
            <a:r>
              <a:rPr lang="en-US" dirty="0"/>
              <a:t>, the port becomes shutdown.</a:t>
            </a:r>
          </a:p>
        </p:txBody>
      </p:sp>
      <p:sp>
        <p:nvSpPr>
          <p:cNvPr id="7" name="TextBox 6">
            <a:hlinkClick r:id="rId2" action="ppaction://hlinksldjump"/>
            <a:extLst>
              <a:ext uri="{FF2B5EF4-FFF2-40B4-BE49-F238E27FC236}">
                <a16:creationId xmlns:a16="http://schemas.microsoft.com/office/drawing/2014/main" id="{C25F396F-B37D-6094-A754-76EDD67BFB92}"/>
              </a:ext>
            </a:extLst>
          </p:cNvPr>
          <p:cNvSpPr txBox="1"/>
          <p:nvPr/>
        </p:nvSpPr>
        <p:spPr>
          <a:xfrm>
            <a:off x="1490935" y="768542"/>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Tree>
    <p:extLst>
      <p:ext uri="{BB962C8B-B14F-4D97-AF65-F5344CB8AC3E}">
        <p14:creationId xmlns:p14="http://schemas.microsoft.com/office/powerpoint/2010/main" val="41166817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Arrow: Pentagon 3">
            <a:hlinkClick r:id="rId3"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hlinkClick r:id="rId2" action="ppaction://hlinksldjump"/>
            <a:extLst>
              <a:ext uri="{FF2B5EF4-FFF2-40B4-BE49-F238E27FC236}">
                <a16:creationId xmlns:a16="http://schemas.microsoft.com/office/drawing/2014/main" id="{2DBF1C8D-C886-1EB8-C6F7-397576F5732C}"/>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10" name="TextBox 9">
            <a:extLst>
              <a:ext uri="{FF2B5EF4-FFF2-40B4-BE49-F238E27FC236}">
                <a16:creationId xmlns:a16="http://schemas.microsoft.com/office/drawing/2014/main" id="{C9A47873-31F7-8D84-439D-42AEBE441BB1}"/>
              </a:ext>
            </a:extLst>
          </p:cNvPr>
          <p:cNvSpPr txBox="1"/>
          <p:nvPr/>
        </p:nvSpPr>
        <p:spPr>
          <a:xfrm>
            <a:off x="6378835" y="1140381"/>
            <a:ext cx="5725957" cy="4428264"/>
          </a:xfrm>
          <a:prstGeom prst="rect">
            <a:avLst/>
          </a:prstGeom>
          <a:noFill/>
        </p:spPr>
        <p:txBody>
          <a:bodyPr wrap="square">
            <a:spAutoFit/>
          </a:bodyPr>
          <a:lstStyle/>
          <a:p>
            <a:pPr marL="457200" marR="0" lvl="0" indent="-457200">
              <a:lnSpc>
                <a:spcPct val="120000"/>
              </a:lnSpc>
              <a:spcBef>
                <a:spcPts val="0"/>
              </a:spcBef>
              <a:spcAft>
                <a:spcPts val="0"/>
              </a:spcAft>
              <a:buFont typeface="Wingdings" panose="05000000000000000000" pitchFamily="2" charset="2"/>
              <a:buChar char="Ø"/>
            </a:pPr>
            <a:r>
              <a:rPr lang="en-US" sz="2800" b="1" dirty="0">
                <a:solidFill>
                  <a:srgbClr val="4472C4"/>
                </a:solidFill>
              </a:rPr>
              <a:t>Link Aggregation Control Protocol (LACP):</a:t>
            </a:r>
          </a:p>
          <a:p>
            <a:pPr marL="914400" marR="0">
              <a:lnSpc>
                <a:spcPct val="120000"/>
              </a:lnSpc>
              <a:spcBef>
                <a:spcPts val="0"/>
              </a:spcBef>
              <a:spcAft>
                <a:spcPts val="0"/>
              </a:spcAft>
            </a:pPr>
            <a:r>
              <a:rPr lang="en-US" sz="1800" b="1" dirty="0">
                <a:effectLst/>
                <a:ea typeface="Times New Roman" panose="02020603050405020304" pitchFamily="18" charset="0"/>
                <a:cs typeface="Times New Roman" panose="02020603050405020304" pitchFamily="18" charset="0"/>
              </a:rPr>
              <a:t> </a:t>
            </a:r>
            <a:endParaRPr lang="en-US" sz="1800" dirty="0">
              <a:effectLst/>
              <a:ea typeface="Times New Roman" panose="02020603050405020304" pitchFamily="18" charset="0"/>
              <a:cs typeface="Arial" panose="020B0604020202020204" pitchFamily="34" charset="0"/>
            </a:endParaRPr>
          </a:p>
          <a:p>
            <a:pPr marL="914400" algn="just">
              <a:lnSpc>
                <a:spcPct val="120000"/>
              </a:lnSpc>
            </a:pPr>
            <a:r>
              <a:rPr lang="en-US" dirty="0"/>
              <a:t>Description: An IEEE 802.3ad standard protocol used for dynamically negotiating and managing EtherChannel links. LACP ensures compatibility and correct configuration between devices from different vendors.</a:t>
            </a:r>
          </a:p>
          <a:p>
            <a:pPr marL="914400" algn="just">
              <a:lnSpc>
                <a:spcPct val="120000"/>
              </a:lnSpc>
            </a:pPr>
            <a:r>
              <a:rPr lang="en-US" dirty="0"/>
              <a:t>Use Case: Ideal for multi-vendor environments where interoperability is essential. LACP provides flexibility and ease of management in dynamic network topologies.</a:t>
            </a:r>
          </a:p>
        </p:txBody>
      </p:sp>
      <p:sp>
        <p:nvSpPr>
          <p:cNvPr id="12" name="TextBox 11">
            <a:extLst>
              <a:ext uri="{FF2B5EF4-FFF2-40B4-BE49-F238E27FC236}">
                <a16:creationId xmlns:a16="http://schemas.microsoft.com/office/drawing/2014/main" id="{425B1608-19C7-515F-A0E0-C6A9F732656B}"/>
              </a:ext>
            </a:extLst>
          </p:cNvPr>
          <p:cNvSpPr txBox="1"/>
          <p:nvPr/>
        </p:nvSpPr>
        <p:spPr>
          <a:xfrm>
            <a:off x="87208" y="3611598"/>
            <a:ext cx="6316980" cy="3246402"/>
          </a:xfrm>
          <a:prstGeom prst="rect">
            <a:avLst/>
          </a:prstGeom>
          <a:noFill/>
        </p:spPr>
        <p:txBody>
          <a:bodyPr wrap="square">
            <a:spAutoFit/>
          </a:bodyPr>
          <a:lstStyle/>
          <a:p>
            <a:pPr marL="457200" marR="0" lvl="0" indent="-457200">
              <a:lnSpc>
                <a:spcPct val="120000"/>
              </a:lnSpc>
              <a:spcBef>
                <a:spcPts val="0"/>
              </a:spcBef>
              <a:spcAft>
                <a:spcPts val="0"/>
              </a:spcAft>
              <a:buFont typeface="Wingdings" panose="05000000000000000000" pitchFamily="2" charset="2"/>
              <a:buChar char="Ø"/>
            </a:pPr>
            <a:r>
              <a:rPr lang="en-US" sz="2800" b="1" dirty="0">
                <a:solidFill>
                  <a:srgbClr val="4472C4"/>
                </a:solidFill>
              </a:rPr>
              <a:t>Port Aggregation Protocol (PAgP):</a:t>
            </a:r>
          </a:p>
          <a:p>
            <a:pPr marL="914400" marR="0">
              <a:lnSpc>
                <a:spcPct val="120000"/>
              </a:lnSpc>
              <a:spcBef>
                <a:spcPts val="0"/>
              </a:spcBef>
              <a:spcAft>
                <a:spcPts val="0"/>
              </a:spcAft>
            </a:pPr>
            <a:r>
              <a:rPr lang="en-US" sz="1800" b="0" dirty="0">
                <a:effectLst/>
                <a:ea typeface="Times New Roman" panose="02020603050405020304" pitchFamily="18" charset="0"/>
                <a:cs typeface="Times New Roman" panose="02020603050405020304" pitchFamily="18" charset="0"/>
              </a:rPr>
              <a:t> </a:t>
            </a:r>
            <a:endParaRPr lang="en-US" sz="1800" dirty="0">
              <a:effectLst/>
              <a:ea typeface="Times New Roman" panose="02020603050405020304" pitchFamily="18" charset="0"/>
              <a:cs typeface="Arial" panose="020B0604020202020204" pitchFamily="34" charset="0"/>
            </a:endParaRPr>
          </a:p>
          <a:p>
            <a:pPr marL="914400" marR="0" algn="just">
              <a:lnSpc>
                <a:spcPct val="120000"/>
              </a:lnSpc>
              <a:spcBef>
                <a:spcPts val="0"/>
              </a:spcBef>
              <a:spcAft>
                <a:spcPts val="0"/>
              </a:spcAft>
            </a:pPr>
            <a:r>
              <a:rPr lang="en-US" dirty="0"/>
              <a:t>Description: A Cisco proprietary protocol that automatically negotiates the formation of an EtherChannel. PAgP ensures that both ends of the channel are correctly configured and compatible.</a:t>
            </a:r>
          </a:p>
          <a:p>
            <a:pPr marL="914400" marR="0" algn="just">
              <a:lnSpc>
                <a:spcPct val="120000"/>
              </a:lnSpc>
              <a:spcBef>
                <a:spcPts val="0"/>
              </a:spcBef>
              <a:spcAft>
                <a:spcPts val="0"/>
              </a:spcAft>
            </a:pPr>
            <a:r>
              <a:rPr lang="en-US" dirty="0"/>
              <a:t>Use Case: Best for networks predominantly using Cisco devices, simplifying configuration and maintenance with automatic negotiation</a:t>
            </a:r>
          </a:p>
        </p:txBody>
      </p:sp>
      <p:sp>
        <p:nvSpPr>
          <p:cNvPr id="14" name="TextBox 13">
            <a:extLst>
              <a:ext uri="{FF2B5EF4-FFF2-40B4-BE49-F238E27FC236}">
                <a16:creationId xmlns:a16="http://schemas.microsoft.com/office/drawing/2014/main" id="{0CD0077D-BDDF-8F8E-817A-7577A1E1CC0C}"/>
              </a:ext>
            </a:extLst>
          </p:cNvPr>
          <p:cNvSpPr txBox="1"/>
          <p:nvPr/>
        </p:nvSpPr>
        <p:spPr>
          <a:xfrm>
            <a:off x="148142" y="1206970"/>
            <a:ext cx="6313990" cy="2581604"/>
          </a:xfrm>
          <a:prstGeom prst="rect">
            <a:avLst/>
          </a:prstGeom>
          <a:noFill/>
        </p:spPr>
        <p:txBody>
          <a:bodyPr wrap="square">
            <a:spAutoFit/>
          </a:bodyPr>
          <a:lstStyle/>
          <a:p>
            <a:pPr marL="457200" indent="-457200">
              <a:lnSpc>
                <a:spcPct val="120000"/>
              </a:lnSpc>
              <a:buFont typeface="Wingdings" panose="05000000000000000000" pitchFamily="2" charset="2"/>
              <a:buChar char="Ø"/>
            </a:pPr>
            <a:r>
              <a:rPr lang="en-US" sz="2800" b="1" dirty="0">
                <a:solidFill>
                  <a:srgbClr val="4472C4"/>
                </a:solidFill>
              </a:rPr>
              <a:t>Static (Manual) EtherChannel:</a:t>
            </a:r>
          </a:p>
          <a:p>
            <a:pPr marL="914400" marR="0">
              <a:lnSpc>
                <a:spcPct val="120000"/>
              </a:lnSpc>
              <a:spcBef>
                <a:spcPts val="0"/>
              </a:spcBef>
              <a:spcAft>
                <a:spcPts val="0"/>
              </a:spcAft>
            </a:pPr>
            <a:r>
              <a:rPr lang="en-US" sz="1800" b="0" dirty="0">
                <a:effectLst/>
                <a:ea typeface="Times New Roman" panose="02020603050405020304" pitchFamily="18" charset="0"/>
                <a:cs typeface="Times New Roman" panose="02020603050405020304" pitchFamily="18" charset="0"/>
              </a:rPr>
              <a:t> </a:t>
            </a:r>
            <a:endParaRPr lang="en-US" sz="1800" dirty="0">
              <a:effectLst/>
              <a:ea typeface="Times New Roman" panose="02020603050405020304" pitchFamily="18" charset="0"/>
              <a:cs typeface="Arial" panose="020B0604020202020204" pitchFamily="34" charset="0"/>
            </a:endParaRPr>
          </a:p>
          <a:p>
            <a:pPr marL="914400" marR="0" algn="just">
              <a:lnSpc>
                <a:spcPct val="120000"/>
              </a:lnSpc>
              <a:spcBef>
                <a:spcPts val="0"/>
              </a:spcBef>
              <a:spcAft>
                <a:spcPts val="0"/>
              </a:spcAft>
            </a:pPr>
            <a:r>
              <a:rPr lang="en-US" dirty="0"/>
              <a:t>Description: Links are manually configured to form a channel without using any negotiation protocols.</a:t>
            </a:r>
          </a:p>
          <a:p>
            <a:pPr marL="914400" marR="0" algn="just">
              <a:lnSpc>
                <a:spcPct val="120000"/>
              </a:lnSpc>
              <a:spcBef>
                <a:spcPts val="0"/>
              </a:spcBef>
              <a:spcAft>
                <a:spcPts val="0"/>
              </a:spcAft>
            </a:pPr>
            <a:r>
              <a:rPr lang="en-US" dirty="0"/>
              <a:t>Use Case: Suitable for simple networks where dynamic negotiation is not necessary, requiring consistent configuration on both ends of the channel</a:t>
            </a:r>
            <a:r>
              <a:rPr lang="en-US" sz="1800" b="1" dirty="0">
                <a:effectLst/>
                <a:latin typeface="+mj-lt"/>
                <a:ea typeface="Times New Roman" panose="02020603050405020304" pitchFamily="18" charset="0"/>
                <a:cs typeface="Times New Roman" panose="02020603050405020304" pitchFamily="18" charset="0"/>
              </a:rPr>
              <a:t>.</a:t>
            </a:r>
            <a:endParaRPr lang="en-US" sz="1800" dirty="0">
              <a:effectLst/>
              <a:latin typeface="+mj-lt"/>
              <a:ea typeface="Times New Roman" panose="02020603050405020304" pitchFamily="18" charset="0"/>
              <a:cs typeface="Arial" panose="020B0604020202020204" pitchFamily="34" charset="0"/>
            </a:endParaRPr>
          </a:p>
        </p:txBody>
      </p:sp>
      <p:sp>
        <p:nvSpPr>
          <p:cNvPr id="16" name="TextBox 15">
            <a:extLst>
              <a:ext uri="{FF2B5EF4-FFF2-40B4-BE49-F238E27FC236}">
                <a16:creationId xmlns:a16="http://schemas.microsoft.com/office/drawing/2014/main" id="{A1C59E2E-E679-847D-2B80-174C0F7FF836}"/>
              </a:ext>
            </a:extLst>
          </p:cNvPr>
          <p:cNvSpPr txBox="1"/>
          <p:nvPr/>
        </p:nvSpPr>
        <p:spPr>
          <a:xfrm>
            <a:off x="3534799" y="512971"/>
            <a:ext cx="6330460" cy="436914"/>
          </a:xfrm>
          <a:prstGeom prst="rect">
            <a:avLst/>
          </a:prstGeom>
          <a:noFill/>
        </p:spPr>
        <p:txBody>
          <a:bodyPr wrap="square">
            <a:spAutoFit/>
          </a:bodyPr>
          <a:lstStyle/>
          <a:p>
            <a:pPr marL="800100" marR="0" indent="-342900">
              <a:lnSpc>
                <a:spcPct val="120000"/>
              </a:lnSpc>
              <a:spcBef>
                <a:spcPts val="0"/>
              </a:spcBef>
              <a:spcAft>
                <a:spcPts val="1000"/>
              </a:spcAft>
              <a:buFont typeface="Wingdings" panose="05000000000000000000" pitchFamily="2" charset="2"/>
              <a:buChar char="v"/>
            </a:pPr>
            <a:r>
              <a:rPr lang="en-US" sz="2000" b="1" dirty="0">
                <a:latin typeface="Arial Black" panose="020B0A04020102020204" pitchFamily="34" charset="0"/>
              </a:rPr>
              <a:t>Types of EtherChannel:</a:t>
            </a:r>
          </a:p>
        </p:txBody>
      </p:sp>
    </p:spTree>
    <p:extLst>
      <p:ext uri="{BB962C8B-B14F-4D97-AF65-F5344CB8AC3E}">
        <p14:creationId xmlns:p14="http://schemas.microsoft.com/office/powerpoint/2010/main" val="16141296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27163"/>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6" name="TextBox 5">
            <a:hlinkClick r:id="rId2" action="ppaction://hlinksldjump"/>
            <a:extLst>
              <a:ext uri="{FF2B5EF4-FFF2-40B4-BE49-F238E27FC236}">
                <a16:creationId xmlns:a16="http://schemas.microsoft.com/office/drawing/2014/main" id="{2DBF1C8D-C886-1EB8-C6F7-397576F5732C}"/>
              </a:ext>
            </a:extLst>
          </p:cNvPr>
          <p:cNvSpPr txBox="1"/>
          <p:nvPr/>
        </p:nvSpPr>
        <p:spPr>
          <a:xfrm>
            <a:off x="1287142" y="512971"/>
            <a:ext cx="2017995" cy="64633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Switching</a:t>
            </a:r>
            <a:endParaRPr lang="ar-EG" b="1" dirty="0">
              <a:latin typeface="Arial Black" panose="020B0A04020102020204" pitchFamily="34" charset="0"/>
            </a:endParaRPr>
          </a:p>
          <a:p>
            <a:endParaRPr lang="en-US" b="1" dirty="0">
              <a:latin typeface="Arial Black" panose="020B0A04020102020204" pitchFamily="34" charset="0"/>
            </a:endParaRPr>
          </a:p>
        </p:txBody>
      </p:sp>
      <p:sp>
        <p:nvSpPr>
          <p:cNvPr id="7" name="TextBox 6">
            <a:extLst>
              <a:ext uri="{FF2B5EF4-FFF2-40B4-BE49-F238E27FC236}">
                <a16:creationId xmlns:a16="http://schemas.microsoft.com/office/drawing/2014/main" id="{B1C696DB-8C91-40AB-A466-0B6D837D0299}"/>
              </a:ext>
            </a:extLst>
          </p:cNvPr>
          <p:cNvSpPr txBox="1"/>
          <p:nvPr/>
        </p:nvSpPr>
        <p:spPr>
          <a:xfrm>
            <a:off x="286473" y="1471462"/>
            <a:ext cx="6313990" cy="2249205"/>
          </a:xfrm>
          <a:prstGeom prst="rect">
            <a:avLst/>
          </a:prstGeom>
          <a:noFill/>
        </p:spPr>
        <p:txBody>
          <a:bodyPr wrap="square">
            <a:spAutoFit/>
          </a:bodyPr>
          <a:lstStyle/>
          <a:p>
            <a:pPr marL="342900" marR="0" lvl="0" indent="-342900">
              <a:lnSpc>
                <a:spcPct val="120000"/>
              </a:lnSpc>
              <a:spcBef>
                <a:spcPts val="0"/>
              </a:spcBef>
              <a:spcAft>
                <a:spcPts val="0"/>
              </a:spcAft>
              <a:buFont typeface="Arial" panose="020B0604020202020204" pitchFamily="34" charset="0"/>
              <a:buChar char="-"/>
            </a:pPr>
            <a:r>
              <a:rPr lang="en-US" sz="2800" b="1" dirty="0">
                <a:solidFill>
                  <a:srgbClr val="4472C4"/>
                </a:solidFill>
              </a:rPr>
              <a:t>Static (Manual) EtherChannel:</a:t>
            </a:r>
          </a:p>
          <a:p>
            <a:pPr marL="914400" algn="just">
              <a:lnSpc>
                <a:spcPct val="120000"/>
              </a:lnSpc>
            </a:pPr>
            <a:r>
              <a:rPr lang="en-US" b="1" dirty="0"/>
              <a:t>On Mode: </a:t>
            </a:r>
            <a:r>
              <a:rPr lang="en-US" dirty="0"/>
              <a:t>EtherChannel is formed unconditionally without any negotiation. Both ends must be set to “on” mode.</a:t>
            </a:r>
          </a:p>
          <a:p>
            <a:pPr marL="914400" algn="just">
              <a:lnSpc>
                <a:spcPct val="120000"/>
              </a:lnSpc>
            </a:pPr>
            <a:r>
              <a:rPr lang="en-US" b="1" dirty="0"/>
              <a:t>Off Mode: </a:t>
            </a:r>
            <a:r>
              <a:rPr lang="en-US" dirty="0"/>
              <a:t>Disables EtherChannel, leaving interfaces as standalone links without aggregation or negotiation</a:t>
            </a:r>
          </a:p>
        </p:txBody>
      </p:sp>
      <p:sp>
        <p:nvSpPr>
          <p:cNvPr id="10" name="TextBox 9">
            <a:extLst>
              <a:ext uri="{FF2B5EF4-FFF2-40B4-BE49-F238E27FC236}">
                <a16:creationId xmlns:a16="http://schemas.microsoft.com/office/drawing/2014/main" id="{3186B9DE-FD28-7AD8-668F-808E09F123B2}"/>
              </a:ext>
            </a:extLst>
          </p:cNvPr>
          <p:cNvSpPr txBox="1"/>
          <p:nvPr/>
        </p:nvSpPr>
        <p:spPr>
          <a:xfrm>
            <a:off x="286473" y="3903859"/>
            <a:ext cx="6313990" cy="2247731"/>
          </a:xfrm>
          <a:prstGeom prst="rect">
            <a:avLst/>
          </a:prstGeom>
          <a:noFill/>
        </p:spPr>
        <p:txBody>
          <a:bodyPr wrap="square">
            <a:spAutoFit/>
          </a:bodyPr>
          <a:lstStyle/>
          <a:p>
            <a:pPr marL="342900" indent="-342900">
              <a:lnSpc>
                <a:spcPct val="120000"/>
              </a:lnSpc>
              <a:buFont typeface="Arial" panose="020B0604020202020204" pitchFamily="34" charset="0"/>
              <a:buChar char="-"/>
            </a:pPr>
            <a:r>
              <a:rPr lang="en-US" sz="2800" b="1" dirty="0">
                <a:solidFill>
                  <a:srgbClr val="4472C4"/>
                </a:solidFill>
              </a:rPr>
              <a:t>PAgP Modes:</a:t>
            </a:r>
          </a:p>
          <a:p>
            <a:pPr marL="914400" marR="0" algn="just">
              <a:lnSpc>
                <a:spcPct val="120000"/>
              </a:lnSpc>
              <a:spcBef>
                <a:spcPts val="0"/>
              </a:spcBef>
              <a:spcAft>
                <a:spcPts val="0"/>
              </a:spcAft>
            </a:pPr>
            <a:r>
              <a:rPr lang="en-US" b="1" dirty="0"/>
              <a:t>Auto: </a:t>
            </a:r>
            <a:r>
              <a:rPr lang="en-US" dirty="0"/>
              <a:t>The interface responds to PAgP packets but does not initiate them. It forms an EtherChannel if it receives PAgP packets from the other side.</a:t>
            </a:r>
          </a:p>
          <a:p>
            <a:pPr marL="914400" marR="0" algn="just">
              <a:lnSpc>
                <a:spcPct val="120000"/>
              </a:lnSpc>
              <a:spcBef>
                <a:spcPts val="0"/>
              </a:spcBef>
              <a:spcAft>
                <a:spcPts val="0"/>
              </a:spcAft>
            </a:pPr>
            <a:r>
              <a:rPr lang="en-US" b="1" dirty="0"/>
              <a:t>Desirable: </a:t>
            </a:r>
            <a:r>
              <a:rPr lang="en-US" dirty="0"/>
              <a:t>The interface actively initiates PAgP negotiation to form an EtherChannel.</a:t>
            </a:r>
          </a:p>
        </p:txBody>
      </p:sp>
      <p:sp>
        <p:nvSpPr>
          <p:cNvPr id="12" name="TextBox 11">
            <a:extLst>
              <a:ext uri="{FF2B5EF4-FFF2-40B4-BE49-F238E27FC236}">
                <a16:creationId xmlns:a16="http://schemas.microsoft.com/office/drawing/2014/main" id="{3ED2CD9D-D761-5080-27DB-A4C69F6D4CBB}"/>
              </a:ext>
            </a:extLst>
          </p:cNvPr>
          <p:cNvSpPr txBox="1"/>
          <p:nvPr/>
        </p:nvSpPr>
        <p:spPr>
          <a:xfrm>
            <a:off x="6432823" y="1243611"/>
            <a:ext cx="5759177" cy="2581604"/>
          </a:xfrm>
          <a:prstGeom prst="rect">
            <a:avLst/>
          </a:prstGeom>
          <a:noFill/>
        </p:spPr>
        <p:txBody>
          <a:bodyPr wrap="square">
            <a:spAutoFit/>
          </a:bodyPr>
          <a:lstStyle/>
          <a:p>
            <a:pPr marL="342900" marR="0" lvl="0" indent="-342900">
              <a:lnSpc>
                <a:spcPct val="120000"/>
              </a:lnSpc>
              <a:spcBef>
                <a:spcPts val="0"/>
              </a:spcBef>
              <a:spcAft>
                <a:spcPts val="0"/>
              </a:spcAft>
              <a:buFont typeface="Arial" panose="020B0604020202020204" pitchFamily="34" charset="0"/>
              <a:buChar char="-"/>
            </a:pPr>
            <a:r>
              <a:rPr lang="en-US" sz="2800" b="1" dirty="0">
                <a:solidFill>
                  <a:srgbClr val="4472C4"/>
                </a:solidFill>
              </a:rPr>
              <a:t>LACP Modes:</a:t>
            </a:r>
          </a:p>
          <a:p>
            <a:pPr marL="914400" algn="just">
              <a:lnSpc>
                <a:spcPct val="120000"/>
              </a:lnSpc>
              <a:tabLst>
                <a:tab pos="1516380" algn="l"/>
              </a:tabLst>
            </a:pPr>
            <a:r>
              <a:rPr lang="en-US" b="1" dirty="0"/>
              <a:t>Passive</a:t>
            </a:r>
            <a:r>
              <a:rPr lang="en-US" dirty="0"/>
              <a:t>: The interface responds to LACP packets but does not initiate them. It forms an EtherChannel if it receives LACP packets from the other side.</a:t>
            </a:r>
          </a:p>
          <a:p>
            <a:pPr marL="914400" algn="just">
              <a:lnSpc>
                <a:spcPct val="120000"/>
              </a:lnSpc>
            </a:pPr>
            <a:r>
              <a:rPr lang="en-US" b="1" dirty="0"/>
              <a:t>Active: </a:t>
            </a:r>
            <a:r>
              <a:rPr lang="en-US" dirty="0"/>
              <a:t>The interface actively initiates LACP negotiation to form an EtherChannel.</a:t>
            </a:r>
          </a:p>
        </p:txBody>
      </p:sp>
      <p:sp>
        <p:nvSpPr>
          <p:cNvPr id="14" name="TextBox 13">
            <a:extLst>
              <a:ext uri="{FF2B5EF4-FFF2-40B4-BE49-F238E27FC236}">
                <a16:creationId xmlns:a16="http://schemas.microsoft.com/office/drawing/2014/main" id="{20D183B9-E22A-3E41-C671-BB1F6F0B75B3}"/>
              </a:ext>
            </a:extLst>
          </p:cNvPr>
          <p:cNvSpPr txBox="1"/>
          <p:nvPr/>
        </p:nvSpPr>
        <p:spPr>
          <a:xfrm>
            <a:off x="3544529" y="399222"/>
            <a:ext cx="6530340" cy="436914"/>
          </a:xfrm>
          <a:prstGeom prst="rect">
            <a:avLst/>
          </a:prstGeom>
          <a:noFill/>
        </p:spPr>
        <p:txBody>
          <a:bodyPr wrap="square">
            <a:spAutoFit/>
          </a:bodyPr>
          <a:lstStyle/>
          <a:p>
            <a:pPr marL="342900" marR="0" indent="-342900">
              <a:lnSpc>
                <a:spcPct val="120000"/>
              </a:lnSpc>
              <a:spcBef>
                <a:spcPts val="0"/>
              </a:spcBef>
              <a:spcAft>
                <a:spcPts val="1000"/>
              </a:spcAft>
              <a:buFont typeface="Wingdings" panose="05000000000000000000" pitchFamily="2" charset="2"/>
              <a:buChar char="v"/>
            </a:pPr>
            <a:r>
              <a:rPr lang="en-US" sz="2000" b="1" dirty="0">
                <a:latin typeface="Arial Black" panose="020B0A04020102020204" pitchFamily="34" charset="0"/>
              </a:rPr>
              <a:t>EtherChannel</a:t>
            </a: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 </a:t>
            </a:r>
            <a:r>
              <a:rPr lang="en-US" sz="2000" b="1" dirty="0">
                <a:latin typeface="Arial Black" panose="020B0A04020102020204" pitchFamily="34" charset="0"/>
              </a:rPr>
              <a:t>Modes:</a:t>
            </a:r>
          </a:p>
        </p:txBody>
      </p:sp>
      <p:pic>
        <p:nvPicPr>
          <p:cNvPr id="16" name="Picture 15">
            <a:extLst>
              <a:ext uri="{FF2B5EF4-FFF2-40B4-BE49-F238E27FC236}">
                <a16:creationId xmlns:a16="http://schemas.microsoft.com/office/drawing/2014/main" id="{A7CED6AF-B72C-BC2D-1F0D-D9CBED676E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9699" y="4232690"/>
            <a:ext cx="5225778" cy="1640314"/>
          </a:xfrm>
          <a:prstGeom prst="rect">
            <a:avLst/>
          </a:prstGeom>
        </p:spPr>
      </p:pic>
    </p:spTree>
    <p:extLst>
      <p:ext uri="{BB962C8B-B14F-4D97-AF65-F5344CB8AC3E}">
        <p14:creationId xmlns:p14="http://schemas.microsoft.com/office/powerpoint/2010/main" val="36648829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7" name="Flowchart: Stored Data 26">
            <a:hlinkClick r:id="rId2" action="ppaction://hlinksldjump"/>
            <a:extLst>
              <a:ext uri="{FF2B5EF4-FFF2-40B4-BE49-F238E27FC236}">
                <a16:creationId xmlns:a16="http://schemas.microsoft.com/office/drawing/2014/main" id="{7C6006CE-CA5B-67EF-913F-B4AFD9966E38}"/>
              </a:ext>
            </a:extLst>
          </p:cNvPr>
          <p:cNvSpPr/>
          <p:nvPr/>
        </p:nvSpPr>
        <p:spPr>
          <a:xfrm flipH="1">
            <a:off x="5689490" y="1104520"/>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989860C-5E7D-E9FC-7D2A-52A129DFA3C2}"/>
              </a:ext>
            </a:extLst>
          </p:cNvPr>
          <p:cNvSpPr/>
          <p:nvPr/>
        </p:nvSpPr>
        <p:spPr>
          <a:xfrm>
            <a:off x="-107711" y="-55918"/>
            <a:ext cx="2998916" cy="85147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4DD3356-74F7-6B05-6FB8-6B46B3EF0E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9915"/>
            <a:ext cx="4018859" cy="3468513"/>
          </a:xfrm>
          <a:prstGeom prst="homePlate">
            <a:avLst/>
          </a:prstGeom>
          <a:ln>
            <a:noFill/>
          </a:ln>
          <a:effectLst>
            <a:softEdge rad="112500"/>
          </a:effectLst>
        </p:spPr>
      </p:pic>
      <p:sp>
        <p:nvSpPr>
          <p:cNvPr id="6" name="TextBox 5">
            <a:extLst>
              <a:ext uri="{FF2B5EF4-FFF2-40B4-BE49-F238E27FC236}">
                <a16:creationId xmlns:a16="http://schemas.microsoft.com/office/drawing/2014/main" id="{C66FA3B1-ED31-50FC-17BE-B044225A0678}"/>
              </a:ext>
            </a:extLst>
          </p:cNvPr>
          <p:cNvSpPr txBox="1"/>
          <p:nvPr/>
        </p:nvSpPr>
        <p:spPr>
          <a:xfrm>
            <a:off x="329814" y="3155010"/>
            <a:ext cx="2629976" cy="2092881"/>
          </a:xfrm>
          <a:prstGeom prst="rect">
            <a:avLst/>
          </a:prstGeom>
          <a:noFill/>
        </p:spPr>
        <p:txBody>
          <a:bodyPr wrap="square" rtlCol="0">
            <a:spAutoFit/>
          </a:bodyPr>
          <a:lstStyle/>
          <a:p>
            <a:r>
              <a:rPr lang="en-US" sz="2800" b="1" dirty="0">
                <a:solidFill>
                  <a:schemeClr val="bg1"/>
                </a:solidFill>
                <a:latin typeface="Arial Black" panose="020B0A04020102020204" pitchFamily="34" charset="0"/>
                <a:ea typeface="Times New Roman" panose="02020603050405020304" pitchFamily="18" charset="0"/>
                <a:cs typeface="Arial" panose="020B0604020202020204" pitchFamily="34" charset="0"/>
              </a:rPr>
              <a:t>Hotel</a:t>
            </a:r>
            <a:r>
              <a:rPr lang="en-US" sz="2800" b="1" dirty="0">
                <a:solidFill>
                  <a:schemeClr val="bg1"/>
                </a:solidFill>
                <a:effectLst/>
                <a:latin typeface="Arial Black" panose="020B0A04020102020204" pitchFamily="34" charset="0"/>
                <a:ea typeface="Times New Roman" panose="02020603050405020304" pitchFamily="18" charset="0"/>
                <a:cs typeface="Arial" panose="020B0604020202020204" pitchFamily="34" charset="0"/>
              </a:rPr>
              <a:t> System </a:t>
            </a:r>
            <a:r>
              <a:rPr lang="en-US" sz="2800" b="1" dirty="0">
                <a:effectLst/>
                <a:latin typeface="Arial Black" panose="020B0A04020102020204" pitchFamily="34" charset="0"/>
                <a:ea typeface="Times New Roman" panose="02020603050405020304" pitchFamily="18" charset="0"/>
                <a:cs typeface="Arial" panose="020B0604020202020204" pitchFamily="34" charset="0"/>
              </a:rPr>
              <a:t>Network Design</a:t>
            </a:r>
          </a:p>
          <a:p>
            <a:endParaRPr lang="en-US" dirty="0"/>
          </a:p>
        </p:txBody>
      </p:sp>
      <p:sp>
        <p:nvSpPr>
          <p:cNvPr id="15" name="Oval 14">
            <a:extLst>
              <a:ext uri="{FF2B5EF4-FFF2-40B4-BE49-F238E27FC236}">
                <a16:creationId xmlns:a16="http://schemas.microsoft.com/office/drawing/2014/main" id="{FE2337E8-97CA-59E8-8903-715D2054E3CA}"/>
              </a:ext>
            </a:extLst>
          </p:cNvPr>
          <p:cNvSpPr/>
          <p:nvPr/>
        </p:nvSpPr>
        <p:spPr>
          <a:xfrm>
            <a:off x="9515113" y="-3122032"/>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291820D-94A4-AEC1-E6FB-9B61B63B7739}"/>
              </a:ext>
            </a:extLst>
          </p:cNvPr>
          <p:cNvSpPr/>
          <p:nvPr/>
        </p:nvSpPr>
        <p:spPr>
          <a:xfrm>
            <a:off x="9952470" y="-2942496"/>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433F871-0391-8F17-8B0B-4D497CDF6942}"/>
              </a:ext>
            </a:extLst>
          </p:cNvPr>
          <p:cNvSpPr/>
          <p:nvPr/>
        </p:nvSpPr>
        <p:spPr>
          <a:xfrm>
            <a:off x="10240497" y="-2628525"/>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5561840D-F697-6971-566B-4FA112C3897A}"/>
              </a:ext>
            </a:extLst>
          </p:cNvPr>
          <p:cNvSpPr/>
          <p:nvPr/>
        </p:nvSpPr>
        <p:spPr>
          <a:xfrm>
            <a:off x="10642021" y="-239444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C806ADDD-54B5-5550-A051-85900CCF573D}"/>
              </a:ext>
            </a:extLst>
          </p:cNvPr>
          <p:cNvSpPr/>
          <p:nvPr/>
        </p:nvSpPr>
        <p:spPr>
          <a:xfrm>
            <a:off x="11038212" y="472653"/>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059DD85-B35E-5011-0622-AEE12A9828BB}"/>
              </a:ext>
            </a:extLst>
          </p:cNvPr>
          <p:cNvSpPr/>
          <p:nvPr/>
        </p:nvSpPr>
        <p:spPr>
          <a:xfrm>
            <a:off x="11410119" y="74696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hlinkClick r:id="rId2" action="ppaction://hlinksldjump"/>
            <a:extLst>
              <a:ext uri="{FF2B5EF4-FFF2-40B4-BE49-F238E27FC236}">
                <a16:creationId xmlns:a16="http://schemas.microsoft.com/office/drawing/2014/main" id="{CF5B75C4-D717-A485-E17B-19A727E97E73}"/>
              </a:ext>
            </a:extLst>
          </p:cNvPr>
          <p:cNvSpPr txBox="1"/>
          <p:nvPr/>
        </p:nvSpPr>
        <p:spPr>
          <a:xfrm>
            <a:off x="6346032" y="1270430"/>
            <a:ext cx="2636520"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Introduction</a:t>
            </a:r>
          </a:p>
        </p:txBody>
      </p:sp>
      <p:sp>
        <p:nvSpPr>
          <p:cNvPr id="26" name="Flowchart: Terminator 25">
            <a:hlinkClick r:id="rId2" action="ppaction://hlinksldjump"/>
            <a:extLst>
              <a:ext uri="{FF2B5EF4-FFF2-40B4-BE49-F238E27FC236}">
                <a16:creationId xmlns:a16="http://schemas.microsoft.com/office/drawing/2014/main" id="{7CE5D528-A878-BF8F-671C-7862A85C3FFF}"/>
              </a:ext>
            </a:extLst>
          </p:cNvPr>
          <p:cNvSpPr/>
          <p:nvPr/>
        </p:nvSpPr>
        <p:spPr>
          <a:xfrm>
            <a:off x="4045532" y="1141433"/>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Stored Data 29">
            <a:hlinkClick r:id="rId4" action="ppaction://hlinksldjump"/>
            <a:extLst>
              <a:ext uri="{FF2B5EF4-FFF2-40B4-BE49-F238E27FC236}">
                <a16:creationId xmlns:a16="http://schemas.microsoft.com/office/drawing/2014/main" id="{CA5991D1-66B9-24C4-471D-B772467A3F37}"/>
              </a:ext>
            </a:extLst>
          </p:cNvPr>
          <p:cNvSpPr/>
          <p:nvPr/>
        </p:nvSpPr>
        <p:spPr>
          <a:xfrm flipH="1">
            <a:off x="5689490" y="2939563"/>
            <a:ext cx="3439473"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Terminator 30">
            <a:hlinkClick r:id="rId4" action="ppaction://hlinksldjump"/>
            <a:extLst>
              <a:ext uri="{FF2B5EF4-FFF2-40B4-BE49-F238E27FC236}">
                <a16:creationId xmlns:a16="http://schemas.microsoft.com/office/drawing/2014/main" id="{355690E6-90BF-7574-BD8C-8A1216E79F27}"/>
              </a:ext>
            </a:extLst>
          </p:cNvPr>
          <p:cNvSpPr/>
          <p:nvPr/>
        </p:nvSpPr>
        <p:spPr>
          <a:xfrm>
            <a:off x="4045532" y="2976476"/>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lowchart: Stored Data 37">
            <a:hlinkClick r:id="rId5" action="ppaction://hlinksldjump"/>
            <a:extLst>
              <a:ext uri="{FF2B5EF4-FFF2-40B4-BE49-F238E27FC236}">
                <a16:creationId xmlns:a16="http://schemas.microsoft.com/office/drawing/2014/main" id="{C2D7FE63-C370-130C-62AA-FB3E2E9ED795}"/>
              </a:ext>
            </a:extLst>
          </p:cNvPr>
          <p:cNvSpPr/>
          <p:nvPr/>
        </p:nvSpPr>
        <p:spPr>
          <a:xfrm flipH="1">
            <a:off x="5644593" y="2037006"/>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lowchart: Terminator 38">
            <a:hlinkClick r:id="rId5" action="ppaction://hlinksldjump"/>
            <a:extLst>
              <a:ext uri="{FF2B5EF4-FFF2-40B4-BE49-F238E27FC236}">
                <a16:creationId xmlns:a16="http://schemas.microsoft.com/office/drawing/2014/main" id="{D2D7CE51-B7E1-3167-1C6C-9B81CD256496}"/>
              </a:ext>
            </a:extLst>
          </p:cNvPr>
          <p:cNvSpPr/>
          <p:nvPr/>
        </p:nvSpPr>
        <p:spPr>
          <a:xfrm>
            <a:off x="4000635" y="2073919"/>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hlinkClick r:id="rId5" action="ppaction://hlinksldjump"/>
            <a:extLst>
              <a:ext uri="{FF2B5EF4-FFF2-40B4-BE49-F238E27FC236}">
                <a16:creationId xmlns:a16="http://schemas.microsoft.com/office/drawing/2014/main" id="{3D4DF7C8-7B79-AB29-604D-B018C435E97B}"/>
              </a:ext>
            </a:extLst>
          </p:cNvPr>
          <p:cNvSpPr txBox="1"/>
          <p:nvPr/>
        </p:nvSpPr>
        <p:spPr>
          <a:xfrm>
            <a:off x="6436303" y="2200834"/>
            <a:ext cx="3123372"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Project</a:t>
            </a:r>
            <a:r>
              <a:rPr lang="en-US" sz="2000" dirty="0"/>
              <a:t> </a:t>
            </a:r>
            <a:r>
              <a:rPr lang="en-US" sz="2000" dirty="0">
                <a:solidFill>
                  <a:schemeClr val="bg1"/>
                </a:solidFill>
                <a:latin typeface="Arial Black" panose="020B0A04020102020204" pitchFamily="34" charset="0"/>
              </a:rPr>
              <a:t>Idea</a:t>
            </a:r>
          </a:p>
        </p:txBody>
      </p:sp>
      <p:sp>
        <p:nvSpPr>
          <p:cNvPr id="24" name="TextBox 23">
            <a:hlinkClick r:id="rId4" action="ppaction://hlinksldjump"/>
            <a:extLst>
              <a:ext uri="{FF2B5EF4-FFF2-40B4-BE49-F238E27FC236}">
                <a16:creationId xmlns:a16="http://schemas.microsoft.com/office/drawing/2014/main" id="{CD0BA43C-5ABF-F718-7F78-C33BE71A1C04}"/>
              </a:ext>
            </a:extLst>
          </p:cNvPr>
          <p:cNvSpPr txBox="1"/>
          <p:nvPr/>
        </p:nvSpPr>
        <p:spPr>
          <a:xfrm>
            <a:off x="6217280" y="2910469"/>
            <a:ext cx="2911684" cy="769441"/>
          </a:xfrm>
          <a:prstGeom prst="rect">
            <a:avLst/>
          </a:prstGeom>
          <a:noFill/>
        </p:spPr>
        <p:txBody>
          <a:bodyPr wrap="square" rtlCol="0">
            <a:spAutoFit/>
          </a:bodyPr>
          <a:lstStyle/>
          <a:p>
            <a:r>
              <a:rPr lang="en-US" sz="2400" dirty="0">
                <a:solidFill>
                  <a:schemeClr val="bg1"/>
                </a:solidFill>
                <a:latin typeface="Arial Black" panose="020B0A04020102020204" pitchFamily="34" charset="0"/>
              </a:rPr>
              <a:t>Me</a:t>
            </a:r>
            <a:r>
              <a:rPr lang="en-US" sz="2000" dirty="0">
                <a:solidFill>
                  <a:schemeClr val="bg1"/>
                </a:solidFill>
                <a:latin typeface="Arial Black" panose="020B0A04020102020204" pitchFamily="34" charset="0"/>
              </a:rPr>
              <a:t>thodology and Tools</a:t>
            </a:r>
          </a:p>
        </p:txBody>
      </p:sp>
      <p:sp>
        <p:nvSpPr>
          <p:cNvPr id="41" name="Flowchart: Stored Data 40">
            <a:hlinkClick r:id="rId6" action="ppaction://hlinksldjump"/>
            <a:extLst>
              <a:ext uri="{FF2B5EF4-FFF2-40B4-BE49-F238E27FC236}">
                <a16:creationId xmlns:a16="http://schemas.microsoft.com/office/drawing/2014/main" id="{EBEC11B2-1012-7C2A-51A0-7AE99CC4A12E}"/>
              </a:ext>
            </a:extLst>
          </p:cNvPr>
          <p:cNvSpPr/>
          <p:nvPr/>
        </p:nvSpPr>
        <p:spPr>
          <a:xfrm flipH="1">
            <a:off x="5749521" y="3957774"/>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lowchart: Terminator 41">
            <a:hlinkClick r:id="rId6" action="ppaction://hlinksldjump"/>
            <a:extLst>
              <a:ext uri="{FF2B5EF4-FFF2-40B4-BE49-F238E27FC236}">
                <a16:creationId xmlns:a16="http://schemas.microsoft.com/office/drawing/2014/main" id="{D5FEDA14-D15F-9D96-AB4B-0AF3B78D811A}"/>
              </a:ext>
            </a:extLst>
          </p:cNvPr>
          <p:cNvSpPr/>
          <p:nvPr/>
        </p:nvSpPr>
        <p:spPr>
          <a:xfrm>
            <a:off x="4105563" y="3994687"/>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lowchart: Stored Data 42">
            <a:hlinkClick r:id="rId7" action="ppaction://hlinksldjump"/>
            <a:extLst>
              <a:ext uri="{FF2B5EF4-FFF2-40B4-BE49-F238E27FC236}">
                <a16:creationId xmlns:a16="http://schemas.microsoft.com/office/drawing/2014/main" id="{AF01733D-32BE-F111-50EA-3D892AC7A71B}"/>
              </a:ext>
            </a:extLst>
          </p:cNvPr>
          <p:cNvSpPr/>
          <p:nvPr/>
        </p:nvSpPr>
        <p:spPr>
          <a:xfrm flipH="1">
            <a:off x="5794418" y="4958099"/>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lowchart: Terminator 43">
            <a:hlinkClick r:id="rId7" action="ppaction://hlinksldjump"/>
            <a:extLst>
              <a:ext uri="{FF2B5EF4-FFF2-40B4-BE49-F238E27FC236}">
                <a16:creationId xmlns:a16="http://schemas.microsoft.com/office/drawing/2014/main" id="{7A7335AC-703C-43DA-651A-41BA4BF0B04D}"/>
              </a:ext>
            </a:extLst>
          </p:cNvPr>
          <p:cNvSpPr/>
          <p:nvPr/>
        </p:nvSpPr>
        <p:spPr>
          <a:xfrm>
            <a:off x="4150460" y="4995012"/>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hlinkClick r:id="rId6" action="ppaction://hlinksldjump"/>
            <a:extLst>
              <a:ext uri="{FF2B5EF4-FFF2-40B4-BE49-F238E27FC236}">
                <a16:creationId xmlns:a16="http://schemas.microsoft.com/office/drawing/2014/main" id="{ED241C03-90E2-5E7B-6DF1-03415535A44A}"/>
              </a:ext>
            </a:extLst>
          </p:cNvPr>
          <p:cNvSpPr txBox="1"/>
          <p:nvPr/>
        </p:nvSpPr>
        <p:spPr>
          <a:xfrm>
            <a:off x="6392279" y="4157715"/>
            <a:ext cx="2617131"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System</a:t>
            </a:r>
            <a:r>
              <a:rPr lang="en-US" sz="2000" dirty="0"/>
              <a:t> </a:t>
            </a:r>
            <a:r>
              <a:rPr lang="en-US" sz="2000" dirty="0">
                <a:solidFill>
                  <a:schemeClr val="bg1"/>
                </a:solidFill>
                <a:latin typeface="Arial Black" panose="020B0A04020102020204" pitchFamily="34" charset="0"/>
              </a:rPr>
              <a:t>Design</a:t>
            </a:r>
          </a:p>
        </p:txBody>
      </p:sp>
      <p:sp>
        <p:nvSpPr>
          <p:cNvPr id="48" name="TextBox 47">
            <a:hlinkClick r:id="rId7" action="ppaction://hlinksldjump"/>
            <a:extLst>
              <a:ext uri="{FF2B5EF4-FFF2-40B4-BE49-F238E27FC236}">
                <a16:creationId xmlns:a16="http://schemas.microsoft.com/office/drawing/2014/main" id="{152F1511-425C-7670-FB2B-F53491CD1DD8}"/>
              </a:ext>
            </a:extLst>
          </p:cNvPr>
          <p:cNvSpPr txBox="1"/>
          <p:nvPr/>
        </p:nvSpPr>
        <p:spPr>
          <a:xfrm>
            <a:off x="6440778" y="5163396"/>
            <a:ext cx="2806755"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Implementation</a:t>
            </a:r>
          </a:p>
        </p:txBody>
      </p:sp>
    </p:spTree>
    <p:extLst>
      <p:ext uri="{BB962C8B-B14F-4D97-AF65-F5344CB8AC3E}">
        <p14:creationId xmlns:p14="http://schemas.microsoft.com/office/powerpoint/2010/main" val="362279775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برمجيات, رسم بياني, موقع إلكتروني&#10;&#10;تم إنشاء الوصف تلقائياً">
            <a:extLst>
              <a:ext uri="{FF2B5EF4-FFF2-40B4-BE49-F238E27FC236}">
                <a16:creationId xmlns:a16="http://schemas.microsoft.com/office/drawing/2014/main" id="{B6703958-8BAD-FD9F-853B-4BD47C1578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942" y="1159302"/>
            <a:ext cx="9904115"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3">
            <a:hlinkClick r:id="rId3" action="ppaction://hlinksldjump"/>
            <a:extLst>
              <a:ext uri="{FF2B5EF4-FFF2-40B4-BE49-F238E27FC236}">
                <a16:creationId xmlns:a16="http://schemas.microsoft.com/office/drawing/2014/main" id="{FB0D0BA8-8983-FF91-0252-72CB2E6D82D5}"/>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03F03E83-BF3E-BFA9-1A4E-B105B96AFF5D}"/>
              </a:ext>
            </a:extLst>
          </p:cNvPr>
          <p:cNvSpPr/>
          <p:nvPr/>
        </p:nvSpPr>
        <p:spPr>
          <a:xfrm>
            <a:off x="757980" y="221745"/>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Switching</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339862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خط, صفحة ويب&#10;&#10;تم إنشاء الوصف تلقائياً">
            <a:extLst>
              <a:ext uri="{FF2B5EF4-FFF2-40B4-BE49-F238E27FC236}">
                <a16:creationId xmlns:a16="http://schemas.microsoft.com/office/drawing/2014/main" id="{3A0F6893-19CC-41B3-7357-98D616E307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0621" y="1084506"/>
            <a:ext cx="9773798"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3">
            <a:hlinkClick r:id="rId3" action="ppaction://hlinksldjump"/>
            <a:extLst>
              <a:ext uri="{FF2B5EF4-FFF2-40B4-BE49-F238E27FC236}">
                <a16:creationId xmlns:a16="http://schemas.microsoft.com/office/drawing/2014/main" id="{0BFB1766-5CAC-A73E-B4E7-1EE8A53D1771}"/>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6B8E0B23-A538-499B-A9C0-DD3FBF831E13}"/>
              </a:ext>
            </a:extLst>
          </p:cNvPr>
          <p:cNvSpPr/>
          <p:nvPr/>
        </p:nvSpPr>
        <p:spPr>
          <a:xfrm>
            <a:off x="757980" y="200808"/>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Switching</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413545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موازِ&#10;&#10;تم إنشاء الوصف تلقائياً">
            <a:extLst>
              <a:ext uri="{FF2B5EF4-FFF2-40B4-BE49-F238E27FC236}">
                <a16:creationId xmlns:a16="http://schemas.microsoft.com/office/drawing/2014/main" id="{934AC795-C223-DF81-5208-90A300F1E2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4202" y="643467"/>
            <a:ext cx="5083596"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3">
            <a:hlinkClick r:id="rId3" action="ppaction://hlinksldjump"/>
            <a:extLst>
              <a:ext uri="{FF2B5EF4-FFF2-40B4-BE49-F238E27FC236}">
                <a16:creationId xmlns:a16="http://schemas.microsoft.com/office/drawing/2014/main" id="{2D059068-05FE-AE02-B76B-DE7DC803606B}"/>
              </a:ext>
            </a:extLst>
          </p:cNvPr>
          <p:cNvSpPr/>
          <p:nvPr/>
        </p:nvSpPr>
        <p:spPr>
          <a:xfrm>
            <a:off x="13788" y="206801"/>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9E950CB5-F629-CAB0-D5EB-F085513112AB}"/>
              </a:ext>
            </a:extLst>
          </p:cNvPr>
          <p:cNvSpPr/>
          <p:nvPr/>
        </p:nvSpPr>
        <p:spPr>
          <a:xfrm>
            <a:off x="757980" y="200808"/>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Switching</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507051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خط, برمجيات&#10;&#10;تم إنشاء الوصف تلقائياً">
            <a:extLst>
              <a:ext uri="{FF2B5EF4-FFF2-40B4-BE49-F238E27FC236}">
                <a16:creationId xmlns:a16="http://schemas.microsoft.com/office/drawing/2014/main" id="{5D57079F-842D-E0CE-1E51-2B4AE17F79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665" y="1185656"/>
            <a:ext cx="1003795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3">
            <a:hlinkClick r:id="rId3" action="ppaction://hlinksldjump"/>
            <a:extLst>
              <a:ext uri="{FF2B5EF4-FFF2-40B4-BE49-F238E27FC236}">
                <a16:creationId xmlns:a16="http://schemas.microsoft.com/office/drawing/2014/main" id="{D42F85B2-3F06-48EB-ADCF-071EE8ED82E6}"/>
              </a:ext>
            </a:extLst>
          </p:cNvPr>
          <p:cNvSpPr/>
          <p:nvPr/>
        </p:nvSpPr>
        <p:spPr>
          <a:xfrm>
            <a:off x="0" y="227163"/>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5" name="Arrow: Chevron 1">
            <a:hlinkClick r:id="rId3" action="ppaction://hlinksldjump"/>
            <a:extLst>
              <a:ext uri="{FF2B5EF4-FFF2-40B4-BE49-F238E27FC236}">
                <a16:creationId xmlns:a16="http://schemas.microsoft.com/office/drawing/2014/main" id="{8D5BC4D3-0FFF-3304-88C0-E08E50B458EC}"/>
              </a:ext>
            </a:extLst>
          </p:cNvPr>
          <p:cNvSpPr/>
          <p:nvPr/>
        </p:nvSpPr>
        <p:spPr>
          <a:xfrm>
            <a:off x="757980" y="200808"/>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Switching</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664017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خط, صفحة ويب&#10;&#10;تم إنشاء الوصف تلقائياً">
            <a:extLst>
              <a:ext uri="{FF2B5EF4-FFF2-40B4-BE49-F238E27FC236}">
                <a16:creationId xmlns:a16="http://schemas.microsoft.com/office/drawing/2014/main" id="{296B6C76-5507-A042-A54C-B8C9856516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6014" y="1084506"/>
            <a:ext cx="9773798"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3">
            <a:hlinkClick r:id="rId3" action="ppaction://hlinksldjump"/>
            <a:extLst>
              <a:ext uri="{FF2B5EF4-FFF2-40B4-BE49-F238E27FC236}">
                <a16:creationId xmlns:a16="http://schemas.microsoft.com/office/drawing/2014/main" id="{D1CD68FF-0803-55A7-BB27-C4B5FFCA110B}"/>
              </a:ext>
            </a:extLst>
          </p:cNvPr>
          <p:cNvSpPr/>
          <p:nvPr/>
        </p:nvSpPr>
        <p:spPr>
          <a:xfrm>
            <a:off x="0" y="227163"/>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45494964-F8BA-E7E9-7314-D6633B5A477C}"/>
              </a:ext>
            </a:extLst>
          </p:cNvPr>
          <p:cNvSpPr/>
          <p:nvPr/>
        </p:nvSpPr>
        <p:spPr>
          <a:xfrm>
            <a:off x="757980" y="200808"/>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Switching</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528277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495389"/>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564E1A9-6ACA-4D4B-6007-F54BA0356A7E}"/>
              </a:ext>
            </a:extLst>
          </p:cNvPr>
          <p:cNvSpPr txBox="1"/>
          <p:nvPr/>
        </p:nvSpPr>
        <p:spPr>
          <a:xfrm>
            <a:off x="3877518" y="571687"/>
            <a:ext cx="3576578" cy="400110"/>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latin typeface="Arial Black" panose="020B0A04020102020204" pitchFamily="34" charset="0"/>
              </a:rPr>
              <a:t>Inter VLAN</a:t>
            </a:r>
          </a:p>
        </p:txBody>
      </p:sp>
      <p:sp>
        <p:nvSpPr>
          <p:cNvPr id="7" name="TextBox 6">
            <a:extLst>
              <a:ext uri="{FF2B5EF4-FFF2-40B4-BE49-F238E27FC236}">
                <a16:creationId xmlns:a16="http://schemas.microsoft.com/office/drawing/2014/main" id="{75616DA7-6418-C3B3-BD01-9B2DBA74FAB6}"/>
              </a:ext>
            </a:extLst>
          </p:cNvPr>
          <p:cNvSpPr txBox="1"/>
          <p:nvPr/>
        </p:nvSpPr>
        <p:spPr>
          <a:xfrm>
            <a:off x="523875" y="1713052"/>
            <a:ext cx="6134582" cy="523220"/>
          </a:xfrm>
          <a:prstGeom prst="rect">
            <a:avLst/>
          </a:prstGeom>
          <a:noFill/>
        </p:spPr>
        <p:txBody>
          <a:bodyPr wrap="square">
            <a:spAutoFit/>
          </a:bodyPr>
          <a:lstStyle/>
          <a:p>
            <a:pPr marL="457200" indent="-457200">
              <a:buFont typeface="Wingdings" panose="05000000000000000000" pitchFamily="2" charset="2"/>
              <a:buChar char="Ø"/>
            </a:pPr>
            <a:r>
              <a:rPr lang="en-US" sz="2800" b="1" dirty="0">
                <a:solidFill>
                  <a:srgbClr val="4472C4"/>
                </a:solidFill>
              </a:rPr>
              <a:t>Traditional Inter VLAN Routing</a:t>
            </a:r>
          </a:p>
        </p:txBody>
      </p:sp>
      <p:sp>
        <p:nvSpPr>
          <p:cNvPr id="9" name="TextBox 8">
            <a:extLst>
              <a:ext uri="{FF2B5EF4-FFF2-40B4-BE49-F238E27FC236}">
                <a16:creationId xmlns:a16="http://schemas.microsoft.com/office/drawing/2014/main" id="{5977348D-97C2-B544-0362-921D148828A9}"/>
              </a:ext>
            </a:extLst>
          </p:cNvPr>
          <p:cNvSpPr txBox="1"/>
          <p:nvPr/>
        </p:nvSpPr>
        <p:spPr>
          <a:xfrm>
            <a:off x="6481823" y="1713052"/>
            <a:ext cx="6134582" cy="523220"/>
          </a:xfrm>
          <a:prstGeom prst="rect">
            <a:avLst/>
          </a:prstGeom>
          <a:noFill/>
        </p:spPr>
        <p:txBody>
          <a:bodyPr wrap="square">
            <a:spAutoFit/>
          </a:bodyPr>
          <a:lstStyle/>
          <a:p>
            <a:pPr marL="457200" indent="-457200">
              <a:buFont typeface="Wingdings" panose="05000000000000000000" pitchFamily="2" charset="2"/>
              <a:buChar char="Ø"/>
            </a:pPr>
            <a:r>
              <a:rPr lang="en-US" sz="2800" b="1" dirty="0">
                <a:solidFill>
                  <a:srgbClr val="4472C4"/>
                </a:solidFill>
              </a:rPr>
              <a:t>using L3 Switch Routed interface</a:t>
            </a:r>
          </a:p>
        </p:txBody>
      </p:sp>
      <p:sp>
        <p:nvSpPr>
          <p:cNvPr id="11" name="TextBox 10">
            <a:extLst>
              <a:ext uri="{FF2B5EF4-FFF2-40B4-BE49-F238E27FC236}">
                <a16:creationId xmlns:a16="http://schemas.microsoft.com/office/drawing/2014/main" id="{8C8C2307-2D93-6E5C-C478-E9673D7401AB}"/>
              </a:ext>
            </a:extLst>
          </p:cNvPr>
          <p:cNvSpPr txBox="1"/>
          <p:nvPr/>
        </p:nvSpPr>
        <p:spPr>
          <a:xfrm>
            <a:off x="237846" y="4530718"/>
            <a:ext cx="6134582" cy="954107"/>
          </a:xfrm>
          <a:prstGeom prst="rect">
            <a:avLst/>
          </a:prstGeom>
          <a:noFill/>
        </p:spPr>
        <p:txBody>
          <a:bodyPr wrap="square">
            <a:spAutoFit/>
          </a:bodyPr>
          <a:lstStyle/>
          <a:p>
            <a:pPr marL="457200" indent="-457200">
              <a:buFont typeface="Wingdings" panose="05000000000000000000" pitchFamily="2" charset="2"/>
              <a:buChar char="Ø"/>
            </a:pPr>
            <a:r>
              <a:rPr lang="en-US" sz="2800" b="1" dirty="0">
                <a:solidFill>
                  <a:srgbClr val="4472C4"/>
                </a:solidFill>
              </a:rPr>
              <a:t>INTER VLAN Routing using L3 Switch </a:t>
            </a:r>
            <a:r>
              <a:rPr lang="en-US" sz="2800" b="1" dirty="0" err="1">
                <a:solidFill>
                  <a:srgbClr val="4472C4"/>
                </a:solidFill>
              </a:rPr>
              <a:t>SVIInter</a:t>
            </a:r>
            <a:r>
              <a:rPr lang="en-US" sz="2800" b="1" dirty="0">
                <a:solidFill>
                  <a:srgbClr val="4472C4"/>
                </a:solidFill>
              </a:rPr>
              <a:t> VLAN Routing</a:t>
            </a:r>
            <a:r>
              <a:rPr lang="ar-EG" sz="2800" b="1" dirty="0">
                <a:solidFill>
                  <a:srgbClr val="4472C4"/>
                </a:solidFill>
              </a:rPr>
              <a:t>.</a:t>
            </a:r>
            <a:endParaRPr lang="en-US" sz="2800" b="1" dirty="0">
              <a:solidFill>
                <a:srgbClr val="4472C4"/>
              </a:solidFill>
            </a:endParaRPr>
          </a:p>
        </p:txBody>
      </p:sp>
      <p:sp>
        <p:nvSpPr>
          <p:cNvPr id="13" name="TextBox 12">
            <a:extLst>
              <a:ext uri="{FF2B5EF4-FFF2-40B4-BE49-F238E27FC236}">
                <a16:creationId xmlns:a16="http://schemas.microsoft.com/office/drawing/2014/main" id="{CC50CD66-E4DE-5902-B9F0-486CFC5E0380}"/>
              </a:ext>
            </a:extLst>
          </p:cNvPr>
          <p:cNvSpPr txBox="1"/>
          <p:nvPr/>
        </p:nvSpPr>
        <p:spPr>
          <a:xfrm>
            <a:off x="237846" y="5839391"/>
            <a:ext cx="6134582" cy="523220"/>
          </a:xfrm>
          <a:prstGeom prst="rect">
            <a:avLst/>
          </a:prstGeom>
          <a:noFill/>
        </p:spPr>
        <p:txBody>
          <a:bodyPr wrap="square">
            <a:spAutoFit/>
          </a:bodyPr>
          <a:lstStyle/>
          <a:p>
            <a:pPr marL="457200" indent="-457200">
              <a:buFont typeface="Wingdings" panose="05000000000000000000" pitchFamily="2" charset="2"/>
              <a:buChar char="Ø"/>
            </a:pPr>
            <a:r>
              <a:rPr lang="en-US" sz="2800" b="1" dirty="0">
                <a:solidFill>
                  <a:srgbClr val="4472C4"/>
                </a:solidFill>
              </a:rPr>
              <a:t>using L3 Switch Routed interface</a:t>
            </a:r>
          </a:p>
        </p:txBody>
      </p:sp>
      <p:pic>
        <p:nvPicPr>
          <p:cNvPr id="15" name="Picture 14">
            <a:extLst>
              <a:ext uri="{FF2B5EF4-FFF2-40B4-BE49-F238E27FC236}">
                <a16:creationId xmlns:a16="http://schemas.microsoft.com/office/drawing/2014/main" id="{4DD0BFE9-ADFC-98F9-7F52-3215DAA09FA5}"/>
              </a:ext>
            </a:extLst>
          </p:cNvPr>
          <p:cNvPicPr>
            <a:picLocks noChangeAspect="1"/>
          </p:cNvPicPr>
          <p:nvPr/>
        </p:nvPicPr>
        <p:blipFill rotWithShape="1">
          <a:blip r:embed="rId3">
            <a:extLst>
              <a:ext uri="{28A0092B-C50C-407E-A947-70E740481C1C}">
                <a14:useLocalDpi xmlns:a14="http://schemas.microsoft.com/office/drawing/2010/main" val="0"/>
              </a:ext>
            </a:extLst>
          </a:blip>
          <a:srcRect r="19815"/>
          <a:stretch/>
        </p:blipFill>
        <p:spPr>
          <a:xfrm>
            <a:off x="6759615" y="2457450"/>
            <a:ext cx="5231757" cy="1943100"/>
          </a:xfrm>
          <a:prstGeom prst="rect">
            <a:avLst/>
          </a:prstGeom>
        </p:spPr>
      </p:pic>
      <p:pic>
        <p:nvPicPr>
          <p:cNvPr id="17" name="Picture 16">
            <a:extLst>
              <a:ext uri="{FF2B5EF4-FFF2-40B4-BE49-F238E27FC236}">
                <a16:creationId xmlns:a16="http://schemas.microsoft.com/office/drawing/2014/main" id="{B059A1C4-2C64-B829-2AD5-54C38C7EFD0A}"/>
              </a:ext>
            </a:extLst>
          </p:cNvPr>
          <p:cNvPicPr>
            <a:picLocks noChangeAspect="1"/>
          </p:cNvPicPr>
          <p:nvPr/>
        </p:nvPicPr>
        <p:blipFill>
          <a:blip r:embed="rId4">
            <a:extLst>
              <a:ext uri="{28A0092B-C50C-407E-A947-70E740481C1C}">
                <a14:useLocalDpi xmlns:a14="http://schemas.microsoft.com/office/drawing/2010/main" val="0"/>
              </a:ext>
            </a:extLst>
          </a:blip>
          <a:srcRect t="11532" b="11532"/>
          <a:stretch/>
        </p:blipFill>
        <p:spPr>
          <a:xfrm>
            <a:off x="2092661" y="2236272"/>
            <a:ext cx="2097328" cy="2164278"/>
          </a:xfrm>
          <a:prstGeom prst="rect">
            <a:avLst/>
          </a:prstGeom>
        </p:spPr>
      </p:pic>
    </p:spTree>
    <p:extLst>
      <p:ext uri="{BB962C8B-B14F-4D97-AF65-F5344CB8AC3E}">
        <p14:creationId xmlns:p14="http://schemas.microsoft.com/office/powerpoint/2010/main" val="40676309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495389"/>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0A3385A-ECF8-D123-AD3F-C0D361041150}"/>
              </a:ext>
            </a:extLst>
          </p:cNvPr>
          <p:cNvSpPr txBox="1"/>
          <p:nvPr/>
        </p:nvSpPr>
        <p:spPr>
          <a:xfrm>
            <a:off x="4058247" y="572031"/>
            <a:ext cx="3669329" cy="400110"/>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latin typeface="Arial Black" panose="020B0A04020102020204" pitchFamily="34" charset="0"/>
              </a:rPr>
              <a:t>Routing protocols</a:t>
            </a:r>
          </a:p>
        </p:txBody>
      </p:sp>
      <p:sp>
        <p:nvSpPr>
          <p:cNvPr id="6" name="TextBox 5">
            <a:extLst>
              <a:ext uri="{FF2B5EF4-FFF2-40B4-BE49-F238E27FC236}">
                <a16:creationId xmlns:a16="http://schemas.microsoft.com/office/drawing/2014/main" id="{B7E5AA43-8490-F14E-EC83-663117DAE7AA}"/>
              </a:ext>
            </a:extLst>
          </p:cNvPr>
          <p:cNvSpPr txBox="1"/>
          <p:nvPr/>
        </p:nvSpPr>
        <p:spPr>
          <a:xfrm>
            <a:off x="523875" y="1614788"/>
            <a:ext cx="10301076" cy="1631216"/>
          </a:xfrm>
          <a:prstGeom prst="rect">
            <a:avLst/>
          </a:prstGeom>
          <a:noFill/>
        </p:spPr>
        <p:txBody>
          <a:bodyPr wrap="square" rtlCol="0">
            <a:spAutoFit/>
          </a:bodyPr>
          <a:lstStyle/>
          <a:p>
            <a:r>
              <a:rPr lang="en-US" sz="2800" b="1" dirty="0">
                <a:solidFill>
                  <a:srgbClr val="4472C4"/>
                </a:solidFill>
              </a:rPr>
              <a:t>Distance vector </a:t>
            </a:r>
            <a:r>
              <a:rPr lang="en-US" dirty="0"/>
              <a:t>		</a:t>
            </a:r>
            <a:r>
              <a:rPr lang="en-US" sz="2800" b="1" dirty="0">
                <a:solidFill>
                  <a:srgbClr val="4472C4"/>
                </a:solidFill>
              </a:rPr>
              <a:t>link state 	</a:t>
            </a:r>
            <a:r>
              <a:rPr lang="en-US" dirty="0"/>
              <a:t>		</a:t>
            </a:r>
            <a:r>
              <a:rPr lang="en-US" sz="2800" b="1" dirty="0">
                <a:solidFill>
                  <a:srgbClr val="4472C4"/>
                </a:solidFill>
              </a:rPr>
              <a:t>typrid</a:t>
            </a:r>
          </a:p>
          <a:p>
            <a:r>
              <a:rPr lang="en-US" dirty="0"/>
              <a:t>RIP-IGRP-BGP			OSPF-</a:t>
            </a:r>
            <a:r>
              <a:rPr lang="en-US" dirty="0" err="1"/>
              <a:t>IsIs</a:t>
            </a:r>
            <a:r>
              <a:rPr lang="en-US" dirty="0"/>
              <a:t>				EIGRP</a:t>
            </a:r>
          </a:p>
          <a:p>
            <a:endParaRPr lang="en-US" dirty="0"/>
          </a:p>
          <a:p>
            <a:r>
              <a:rPr lang="en-US" dirty="0"/>
              <a:t>Hop count			speed-cost			speed+delay+reliability+</a:t>
            </a:r>
          </a:p>
          <a:p>
            <a:r>
              <a:rPr lang="en-US" dirty="0"/>
              <a:t>								load+bandwidth	</a:t>
            </a:r>
          </a:p>
        </p:txBody>
      </p:sp>
      <p:pic>
        <p:nvPicPr>
          <p:cNvPr id="8" name="Picture 7">
            <a:extLst>
              <a:ext uri="{FF2B5EF4-FFF2-40B4-BE49-F238E27FC236}">
                <a16:creationId xmlns:a16="http://schemas.microsoft.com/office/drawing/2014/main" id="{0D974DE2-03AB-5E7D-FEA6-CB5A2728C4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75" y="3562340"/>
            <a:ext cx="9482417" cy="3134466"/>
          </a:xfrm>
          <a:prstGeom prst="rect">
            <a:avLst/>
          </a:prstGeom>
        </p:spPr>
      </p:pic>
    </p:spTree>
    <p:extLst>
      <p:ext uri="{BB962C8B-B14F-4D97-AF65-F5344CB8AC3E}">
        <p14:creationId xmlns:p14="http://schemas.microsoft.com/office/powerpoint/2010/main" val="23326866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495389"/>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0A3385A-ECF8-D123-AD3F-C0D361041150}"/>
              </a:ext>
            </a:extLst>
          </p:cNvPr>
          <p:cNvSpPr txBox="1"/>
          <p:nvPr/>
        </p:nvSpPr>
        <p:spPr>
          <a:xfrm>
            <a:off x="4058247" y="572031"/>
            <a:ext cx="3669329" cy="400110"/>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latin typeface="Arial Black" panose="020B0A04020102020204" pitchFamily="34" charset="0"/>
              </a:rPr>
              <a:t>Ospf network type </a:t>
            </a:r>
          </a:p>
        </p:txBody>
      </p:sp>
      <p:sp>
        <p:nvSpPr>
          <p:cNvPr id="7" name="TextBox 6">
            <a:extLst>
              <a:ext uri="{FF2B5EF4-FFF2-40B4-BE49-F238E27FC236}">
                <a16:creationId xmlns:a16="http://schemas.microsoft.com/office/drawing/2014/main" id="{16012C5A-D8D5-EE6A-B3F0-1D45D3BDABBA}"/>
              </a:ext>
            </a:extLst>
          </p:cNvPr>
          <p:cNvSpPr txBox="1"/>
          <p:nvPr/>
        </p:nvSpPr>
        <p:spPr>
          <a:xfrm>
            <a:off x="224824" y="1446694"/>
            <a:ext cx="3080313" cy="800219"/>
          </a:xfrm>
          <a:prstGeom prst="rect">
            <a:avLst/>
          </a:prstGeom>
          <a:noFill/>
        </p:spPr>
        <p:txBody>
          <a:bodyPr wrap="square" rtlCol="0">
            <a:spAutoFit/>
          </a:bodyPr>
          <a:lstStyle/>
          <a:p>
            <a:pPr marL="342900" indent="-342900">
              <a:buAutoNum type="arabicPeriod"/>
            </a:pPr>
            <a:r>
              <a:rPr lang="en-US" sz="2800" b="1" dirty="0">
                <a:solidFill>
                  <a:srgbClr val="4472C4"/>
                </a:solidFill>
              </a:rPr>
              <a:t>Broadcast</a:t>
            </a:r>
          </a:p>
          <a:p>
            <a:r>
              <a:rPr lang="en-US" dirty="0"/>
              <a:t>Enable ethernet interface</a:t>
            </a:r>
          </a:p>
        </p:txBody>
      </p:sp>
      <p:pic>
        <p:nvPicPr>
          <p:cNvPr id="9" name="Picture 8">
            <a:extLst>
              <a:ext uri="{FF2B5EF4-FFF2-40B4-BE49-F238E27FC236}">
                <a16:creationId xmlns:a16="http://schemas.microsoft.com/office/drawing/2014/main" id="{F9B37068-8199-639F-77A1-745F6F728F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824" y="2366683"/>
            <a:ext cx="4122315" cy="1852318"/>
          </a:xfrm>
          <a:prstGeom prst="rect">
            <a:avLst/>
          </a:prstGeom>
        </p:spPr>
      </p:pic>
      <p:sp>
        <p:nvSpPr>
          <p:cNvPr id="10" name="TextBox 9">
            <a:extLst>
              <a:ext uri="{FF2B5EF4-FFF2-40B4-BE49-F238E27FC236}">
                <a16:creationId xmlns:a16="http://schemas.microsoft.com/office/drawing/2014/main" id="{3B456E88-DD70-5C85-EB53-C4162E6EC9A3}"/>
              </a:ext>
            </a:extLst>
          </p:cNvPr>
          <p:cNvSpPr txBox="1"/>
          <p:nvPr/>
        </p:nvSpPr>
        <p:spPr>
          <a:xfrm>
            <a:off x="464221" y="2405569"/>
            <a:ext cx="2151530" cy="369332"/>
          </a:xfrm>
          <a:prstGeom prst="rect">
            <a:avLst/>
          </a:prstGeom>
          <a:noFill/>
        </p:spPr>
        <p:txBody>
          <a:bodyPr wrap="square" rtlCol="0">
            <a:spAutoFit/>
          </a:bodyPr>
          <a:lstStyle/>
          <a:p>
            <a:r>
              <a:rPr lang="en-US" dirty="0"/>
              <a:t>BDR</a:t>
            </a:r>
          </a:p>
        </p:txBody>
      </p:sp>
      <p:sp>
        <p:nvSpPr>
          <p:cNvPr id="11" name="TextBox 10">
            <a:extLst>
              <a:ext uri="{FF2B5EF4-FFF2-40B4-BE49-F238E27FC236}">
                <a16:creationId xmlns:a16="http://schemas.microsoft.com/office/drawing/2014/main" id="{FF962E1B-0CFE-B3B8-4348-FF4A40FD48EA}"/>
              </a:ext>
            </a:extLst>
          </p:cNvPr>
          <p:cNvSpPr txBox="1"/>
          <p:nvPr/>
        </p:nvSpPr>
        <p:spPr>
          <a:xfrm>
            <a:off x="1392999" y="2525339"/>
            <a:ext cx="2151530" cy="369332"/>
          </a:xfrm>
          <a:prstGeom prst="rect">
            <a:avLst/>
          </a:prstGeom>
          <a:noFill/>
        </p:spPr>
        <p:txBody>
          <a:bodyPr wrap="square" rtlCol="0">
            <a:spAutoFit/>
          </a:bodyPr>
          <a:lstStyle/>
          <a:p>
            <a:r>
              <a:rPr lang="en-US" dirty="0"/>
              <a:t>DR</a:t>
            </a:r>
          </a:p>
        </p:txBody>
      </p:sp>
      <p:sp>
        <p:nvSpPr>
          <p:cNvPr id="12" name="TextBox 11">
            <a:extLst>
              <a:ext uri="{FF2B5EF4-FFF2-40B4-BE49-F238E27FC236}">
                <a16:creationId xmlns:a16="http://schemas.microsoft.com/office/drawing/2014/main" id="{43DFA107-40EC-E1C8-E1B7-D28287F97614}"/>
              </a:ext>
            </a:extLst>
          </p:cNvPr>
          <p:cNvSpPr txBox="1"/>
          <p:nvPr/>
        </p:nvSpPr>
        <p:spPr>
          <a:xfrm>
            <a:off x="2004375" y="2564225"/>
            <a:ext cx="2151530" cy="369332"/>
          </a:xfrm>
          <a:prstGeom prst="rect">
            <a:avLst/>
          </a:prstGeom>
          <a:noFill/>
        </p:spPr>
        <p:txBody>
          <a:bodyPr wrap="square" rtlCol="0">
            <a:spAutoFit/>
          </a:bodyPr>
          <a:lstStyle/>
          <a:p>
            <a:r>
              <a:rPr lang="en-US" dirty="0"/>
              <a:t>DR</a:t>
            </a:r>
          </a:p>
        </p:txBody>
      </p:sp>
      <p:sp>
        <p:nvSpPr>
          <p:cNvPr id="13" name="TextBox 12">
            <a:extLst>
              <a:ext uri="{FF2B5EF4-FFF2-40B4-BE49-F238E27FC236}">
                <a16:creationId xmlns:a16="http://schemas.microsoft.com/office/drawing/2014/main" id="{170373D2-D456-56BF-C77E-50A0FA0D27E2}"/>
              </a:ext>
            </a:extLst>
          </p:cNvPr>
          <p:cNvSpPr txBox="1"/>
          <p:nvPr/>
        </p:nvSpPr>
        <p:spPr>
          <a:xfrm>
            <a:off x="1706764" y="3282948"/>
            <a:ext cx="2151530" cy="369332"/>
          </a:xfrm>
          <a:prstGeom prst="rect">
            <a:avLst/>
          </a:prstGeom>
          <a:noFill/>
        </p:spPr>
        <p:txBody>
          <a:bodyPr wrap="square" rtlCol="0">
            <a:spAutoFit/>
          </a:bodyPr>
          <a:lstStyle/>
          <a:p>
            <a:r>
              <a:rPr lang="en-US" dirty="0"/>
              <a:t>DR</a:t>
            </a:r>
          </a:p>
        </p:txBody>
      </p:sp>
      <p:sp>
        <p:nvSpPr>
          <p:cNvPr id="14" name="TextBox 13">
            <a:extLst>
              <a:ext uri="{FF2B5EF4-FFF2-40B4-BE49-F238E27FC236}">
                <a16:creationId xmlns:a16="http://schemas.microsoft.com/office/drawing/2014/main" id="{97A9F589-6B6D-39DF-D512-2AA69FD6AF5E}"/>
              </a:ext>
            </a:extLst>
          </p:cNvPr>
          <p:cNvSpPr txBox="1"/>
          <p:nvPr/>
        </p:nvSpPr>
        <p:spPr>
          <a:xfrm>
            <a:off x="3027526" y="2486453"/>
            <a:ext cx="2151530" cy="369332"/>
          </a:xfrm>
          <a:prstGeom prst="rect">
            <a:avLst/>
          </a:prstGeom>
          <a:noFill/>
        </p:spPr>
        <p:txBody>
          <a:bodyPr wrap="square" rtlCol="0">
            <a:spAutoFit/>
          </a:bodyPr>
          <a:lstStyle/>
          <a:p>
            <a:r>
              <a:rPr lang="en-US" dirty="0"/>
              <a:t>DRother</a:t>
            </a:r>
          </a:p>
        </p:txBody>
      </p:sp>
      <p:sp>
        <p:nvSpPr>
          <p:cNvPr id="15" name="TextBox 14">
            <a:extLst>
              <a:ext uri="{FF2B5EF4-FFF2-40B4-BE49-F238E27FC236}">
                <a16:creationId xmlns:a16="http://schemas.microsoft.com/office/drawing/2014/main" id="{79D22E67-42C3-665E-1D35-E680A38A17D4}"/>
              </a:ext>
            </a:extLst>
          </p:cNvPr>
          <p:cNvSpPr txBox="1"/>
          <p:nvPr/>
        </p:nvSpPr>
        <p:spPr>
          <a:xfrm>
            <a:off x="3026952" y="3297576"/>
            <a:ext cx="2151530" cy="369332"/>
          </a:xfrm>
          <a:prstGeom prst="rect">
            <a:avLst/>
          </a:prstGeom>
          <a:noFill/>
        </p:spPr>
        <p:txBody>
          <a:bodyPr wrap="square" rtlCol="0">
            <a:spAutoFit/>
          </a:bodyPr>
          <a:lstStyle/>
          <a:p>
            <a:r>
              <a:rPr lang="en-US" dirty="0"/>
              <a:t>DRother</a:t>
            </a:r>
          </a:p>
        </p:txBody>
      </p:sp>
      <p:sp>
        <p:nvSpPr>
          <p:cNvPr id="16" name="TextBox 15">
            <a:extLst>
              <a:ext uri="{FF2B5EF4-FFF2-40B4-BE49-F238E27FC236}">
                <a16:creationId xmlns:a16="http://schemas.microsoft.com/office/drawing/2014/main" id="{39FAABF2-739D-79BD-D16D-C2EF6186F434}"/>
              </a:ext>
            </a:extLst>
          </p:cNvPr>
          <p:cNvSpPr txBox="1"/>
          <p:nvPr/>
        </p:nvSpPr>
        <p:spPr>
          <a:xfrm>
            <a:off x="4484701" y="2074324"/>
            <a:ext cx="3738282" cy="646331"/>
          </a:xfrm>
          <a:prstGeom prst="rect">
            <a:avLst/>
          </a:prstGeom>
          <a:noFill/>
        </p:spPr>
        <p:txBody>
          <a:bodyPr wrap="square" rtlCol="0">
            <a:spAutoFit/>
          </a:bodyPr>
          <a:lstStyle/>
          <a:p>
            <a:r>
              <a:rPr lang="en-US" dirty="0"/>
              <a:t>Num. of router( num of router -1)/2</a:t>
            </a:r>
          </a:p>
          <a:p>
            <a:r>
              <a:rPr lang="en-US" dirty="0">
                <a:solidFill>
                  <a:srgbClr val="C00000"/>
                </a:solidFill>
              </a:rPr>
              <a:t>100(100-1)/2 = 4950 adjacency</a:t>
            </a:r>
          </a:p>
        </p:txBody>
      </p:sp>
      <p:sp>
        <p:nvSpPr>
          <p:cNvPr id="17" name="TextBox 16">
            <a:extLst>
              <a:ext uri="{FF2B5EF4-FFF2-40B4-BE49-F238E27FC236}">
                <a16:creationId xmlns:a16="http://schemas.microsoft.com/office/drawing/2014/main" id="{A45F6A86-4E03-170E-6F27-75D563476A54}"/>
              </a:ext>
            </a:extLst>
          </p:cNvPr>
          <p:cNvSpPr txBox="1"/>
          <p:nvPr/>
        </p:nvSpPr>
        <p:spPr>
          <a:xfrm>
            <a:off x="4586536" y="2690336"/>
            <a:ext cx="3443543" cy="1477328"/>
          </a:xfrm>
          <a:prstGeom prst="rect">
            <a:avLst/>
          </a:prstGeom>
          <a:noFill/>
        </p:spPr>
        <p:txBody>
          <a:bodyPr wrap="square" rtlCol="0">
            <a:spAutoFit/>
          </a:bodyPr>
          <a:lstStyle/>
          <a:p>
            <a:r>
              <a:rPr lang="en-US" dirty="0">
                <a:solidFill>
                  <a:schemeClr val="accent1"/>
                </a:solidFill>
              </a:rPr>
              <a:t>The num of 4950 is a pig number it Couse ospf traffic</a:t>
            </a:r>
          </a:p>
          <a:p>
            <a:endParaRPr lang="en-US" dirty="0">
              <a:solidFill>
                <a:schemeClr val="accent1"/>
              </a:solidFill>
            </a:endParaRPr>
          </a:p>
          <a:p>
            <a:r>
              <a:rPr lang="en-US" dirty="0">
                <a:solidFill>
                  <a:schemeClr val="accent1"/>
                </a:solidFill>
              </a:rPr>
              <a:t>to solve the ospf traffic I chose the ((BDR)) and ((DR))</a:t>
            </a:r>
          </a:p>
        </p:txBody>
      </p:sp>
      <p:sp>
        <p:nvSpPr>
          <p:cNvPr id="18" name="TextBox 17">
            <a:extLst>
              <a:ext uri="{FF2B5EF4-FFF2-40B4-BE49-F238E27FC236}">
                <a16:creationId xmlns:a16="http://schemas.microsoft.com/office/drawing/2014/main" id="{8A5145D4-19BA-5232-48A5-E82C31074E3C}"/>
              </a:ext>
            </a:extLst>
          </p:cNvPr>
          <p:cNvSpPr txBox="1"/>
          <p:nvPr/>
        </p:nvSpPr>
        <p:spPr>
          <a:xfrm>
            <a:off x="403489" y="4394061"/>
            <a:ext cx="4183047" cy="461665"/>
          </a:xfrm>
          <a:prstGeom prst="rect">
            <a:avLst/>
          </a:prstGeom>
          <a:noFill/>
        </p:spPr>
        <p:txBody>
          <a:bodyPr wrap="square" rtlCol="0">
            <a:spAutoFit/>
          </a:bodyPr>
          <a:lstStyle/>
          <a:p>
            <a:r>
              <a:rPr lang="en-US" sz="2400" b="1" dirty="0"/>
              <a:t>DR/BDR election</a:t>
            </a:r>
          </a:p>
        </p:txBody>
      </p:sp>
      <p:sp>
        <p:nvSpPr>
          <p:cNvPr id="19" name="TextBox 18">
            <a:extLst>
              <a:ext uri="{FF2B5EF4-FFF2-40B4-BE49-F238E27FC236}">
                <a16:creationId xmlns:a16="http://schemas.microsoft.com/office/drawing/2014/main" id="{454C97AF-0736-6222-AE8E-37FAC4D1D269}"/>
              </a:ext>
            </a:extLst>
          </p:cNvPr>
          <p:cNvSpPr txBox="1"/>
          <p:nvPr/>
        </p:nvSpPr>
        <p:spPr>
          <a:xfrm>
            <a:off x="738012" y="4855726"/>
            <a:ext cx="5134250" cy="1200329"/>
          </a:xfrm>
          <a:prstGeom prst="rect">
            <a:avLst/>
          </a:prstGeom>
          <a:noFill/>
        </p:spPr>
        <p:txBody>
          <a:bodyPr wrap="square" rtlCol="0">
            <a:spAutoFit/>
          </a:bodyPr>
          <a:lstStyle/>
          <a:p>
            <a:pPr marL="342900" indent="-342900">
              <a:buAutoNum type="arabicPeriod"/>
            </a:pPr>
            <a:r>
              <a:rPr lang="en-US" dirty="0"/>
              <a:t>Higher ospf interface priority</a:t>
            </a:r>
          </a:p>
          <a:p>
            <a:pPr marL="342900" indent="-342900">
              <a:buAutoNum type="arabicPeriod"/>
            </a:pPr>
            <a:r>
              <a:rPr lang="en-US" dirty="0"/>
              <a:t>High Rid</a:t>
            </a:r>
          </a:p>
          <a:p>
            <a:pPr marL="342900" indent="-342900">
              <a:buAutoNum type="arabicPeriod"/>
            </a:pPr>
            <a:r>
              <a:rPr lang="en-US" dirty="0"/>
              <a:t>High loopback</a:t>
            </a:r>
          </a:p>
          <a:p>
            <a:pPr marL="342900" indent="-342900">
              <a:buAutoNum type="arabicPeriod"/>
            </a:pPr>
            <a:r>
              <a:rPr lang="en-US" dirty="0"/>
              <a:t>High active physical interface</a:t>
            </a:r>
          </a:p>
        </p:txBody>
      </p:sp>
    </p:spTree>
    <p:extLst>
      <p:ext uri="{BB962C8B-B14F-4D97-AF65-F5344CB8AC3E}">
        <p14:creationId xmlns:p14="http://schemas.microsoft.com/office/powerpoint/2010/main" val="9679978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5C7AF6FC-83D8-79FE-433F-368DA7585DDC}"/>
              </a:ext>
            </a:extLst>
          </p:cNvPr>
          <p:cNvSpPr/>
          <p:nvPr/>
        </p:nvSpPr>
        <p:spPr>
          <a:xfrm>
            <a:off x="801329" y="200811"/>
            <a:ext cx="2743200" cy="958493"/>
          </a:xfrm>
          <a:prstGeom prst="chevron">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hlinkClick r:id="rId2" action="ppaction://hlinksldjump"/>
            <a:extLst>
              <a:ext uri="{FF2B5EF4-FFF2-40B4-BE49-F238E27FC236}">
                <a16:creationId xmlns:a16="http://schemas.microsoft.com/office/drawing/2014/main" id="{52F577C1-8903-2B26-E8B9-604CC98EE1D2}"/>
              </a:ext>
            </a:extLst>
          </p:cNvPr>
          <p:cNvSpPr txBox="1"/>
          <p:nvPr/>
        </p:nvSpPr>
        <p:spPr>
          <a:xfrm>
            <a:off x="1287142" y="495389"/>
            <a:ext cx="2017995"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Routing</a:t>
            </a:r>
          </a:p>
        </p:txBody>
      </p:sp>
      <p:sp>
        <p:nvSpPr>
          <p:cNvPr id="4" name="Arrow: Pentagon 3">
            <a:hlinkClick r:id="rId2" action="ppaction://hlinksldjump"/>
            <a:extLst>
              <a:ext uri="{FF2B5EF4-FFF2-40B4-BE49-F238E27FC236}">
                <a16:creationId xmlns:a16="http://schemas.microsoft.com/office/drawing/2014/main" id="{98F77DFA-9FB2-04E1-FD7A-9AD887A09423}"/>
              </a:ext>
            </a:extLst>
          </p:cNvPr>
          <p:cNvSpPr/>
          <p:nvPr/>
        </p:nvSpPr>
        <p:spPr>
          <a:xfrm>
            <a:off x="0" y="200809"/>
            <a:ext cx="1047750" cy="958493"/>
          </a:xfrm>
          <a:prstGeom prst="homePlate">
            <a:avLst>
              <a:gd name="adj" fmla="val 49062"/>
            </a:avLst>
          </a:prstGeom>
          <a:solidFill>
            <a:schemeClr val="accent2">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0A3385A-ECF8-D123-AD3F-C0D361041150}"/>
              </a:ext>
            </a:extLst>
          </p:cNvPr>
          <p:cNvSpPr txBox="1"/>
          <p:nvPr/>
        </p:nvSpPr>
        <p:spPr>
          <a:xfrm>
            <a:off x="4058247" y="572031"/>
            <a:ext cx="3669329" cy="400110"/>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latin typeface="Arial Black" panose="020B0A04020102020204" pitchFamily="34" charset="0"/>
              </a:rPr>
              <a:t>Ospf network type </a:t>
            </a:r>
          </a:p>
        </p:txBody>
      </p:sp>
      <p:sp>
        <p:nvSpPr>
          <p:cNvPr id="6" name="TextBox 5">
            <a:extLst>
              <a:ext uri="{FF2B5EF4-FFF2-40B4-BE49-F238E27FC236}">
                <a16:creationId xmlns:a16="http://schemas.microsoft.com/office/drawing/2014/main" id="{53511E9E-52E3-5B74-CF63-29234ACE4969}"/>
              </a:ext>
            </a:extLst>
          </p:cNvPr>
          <p:cNvSpPr txBox="1"/>
          <p:nvPr/>
        </p:nvSpPr>
        <p:spPr>
          <a:xfrm>
            <a:off x="294566" y="1627790"/>
            <a:ext cx="4599365" cy="523220"/>
          </a:xfrm>
          <a:prstGeom prst="rect">
            <a:avLst/>
          </a:prstGeom>
          <a:noFill/>
        </p:spPr>
        <p:txBody>
          <a:bodyPr wrap="square" rtlCol="0">
            <a:spAutoFit/>
          </a:bodyPr>
          <a:lstStyle/>
          <a:p>
            <a:r>
              <a:rPr lang="en-US" sz="2800" b="1" dirty="0">
                <a:solidFill>
                  <a:srgbClr val="4472C4"/>
                </a:solidFill>
              </a:rPr>
              <a:t>2. Ospf point-to point </a:t>
            </a:r>
          </a:p>
        </p:txBody>
      </p:sp>
      <p:sp>
        <p:nvSpPr>
          <p:cNvPr id="8" name="TextBox 7">
            <a:extLst>
              <a:ext uri="{FF2B5EF4-FFF2-40B4-BE49-F238E27FC236}">
                <a16:creationId xmlns:a16="http://schemas.microsoft.com/office/drawing/2014/main" id="{E4B99EF0-7923-02D9-1F00-3ECAEC69708C}"/>
              </a:ext>
            </a:extLst>
          </p:cNvPr>
          <p:cNvSpPr txBox="1"/>
          <p:nvPr/>
        </p:nvSpPr>
        <p:spPr>
          <a:xfrm>
            <a:off x="325661" y="4244023"/>
            <a:ext cx="4828674" cy="369332"/>
          </a:xfrm>
          <a:prstGeom prst="rect">
            <a:avLst/>
          </a:prstGeom>
          <a:noFill/>
        </p:spPr>
        <p:txBody>
          <a:bodyPr wrap="square" rtlCol="0">
            <a:spAutoFit/>
          </a:bodyPr>
          <a:lstStyle/>
          <a:p>
            <a:r>
              <a:rPr lang="en-US" dirty="0"/>
              <a:t>No election DR and BDR</a:t>
            </a:r>
          </a:p>
        </p:txBody>
      </p:sp>
      <p:pic>
        <p:nvPicPr>
          <p:cNvPr id="21" name="Picture 20">
            <a:extLst>
              <a:ext uri="{FF2B5EF4-FFF2-40B4-BE49-F238E27FC236}">
                <a16:creationId xmlns:a16="http://schemas.microsoft.com/office/drawing/2014/main" id="{3A005860-8ACD-757F-511F-16DA503078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661" y="2328421"/>
            <a:ext cx="2781688" cy="1476581"/>
          </a:xfrm>
          <a:prstGeom prst="rect">
            <a:avLst/>
          </a:prstGeom>
        </p:spPr>
      </p:pic>
      <p:sp>
        <p:nvSpPr>
          <p:cNvPr id="22" name="TextBox 21">
            <a:extLst>
              <a:ext uri="{FF2B5EF4-FFF2-40B4-BE49-F238E27FC236}">
                <a16:creationId xmlns:a16="http://schemas.microsoft.com/office/drawing/2014/main" id="{F047FFBD-297F-5520-237D-6615BCCF0638}"/>
              </a:ext>
            </a:extLst>
          </p:cNvPr>
          <p:cNvSpPr txBox="1"/>
          <p:nvPr/>
        </p:nvSpPr>
        <p:spPr>
          <a:xfrm>
            <a:off x="224690" y="5109410"/>
            <a:ext cx="3453874" cy="523220"/>
          </a:xfrm>
          <a:prstGeom prst="rect">
            <a:avLst/>
          </a:prstGeom>
          <a:noFill/>
        </p:spPr>
        <p:txBody>
          <a:bodyPr wrap="square" rtlCol="0">
            <a:spAutoFit/>
          </a:bodyPr>
          <a:lstStyle/>
          <a:p>
            <a:r>
              <a:rPr lang="en-US" sz="2800" b="1" dirty="0">
                <a:solidFill>
                  <a:srgbClr val="4472C4"/>
                </a:solidFill>
              </a:rPr>
              <a:t>3. Passive interface</a:t>
            </a:r>
          </a:p>
        </p:txBody>
      </p:sp>
      <p:sp>
        <p:nvSpPr>
          <p:cNvPr id="23" name="TextBox 22">
            <a:extLst>
              <a:ext uri="{FF2B5EF4-FFF2-40B4-BE49-F238E27FC236}">
                <a16:creationId xmlns:a16="http://schemas.microsoft.com/office/drawing/2014/main" id="{39AA0114-A681-C6F1-AEE0-BAF64ED775F2}"/>
              </a:ext>
            </a:extLst>
          </p:cNvPr>
          <p:cNvSpPr txBox="1"/>
          <p:nvPr/>
        </p:nvSpPr>
        <p:spPr>
          <a:xfrm>
            <a:off x="6780417" y="1627790"/>
            <a:ext cx="4379495" cy="1077218"/>
          </a:xfrm>
          <a:prstGeom prst="rect">
            <a:avLst/>
          </a:prstGeom>
          <a:noFill/>
        </p:spPr>
        <p:txBody>
          <a:bodyPr wrap="square" rtlCol="0">
            <a:spAutoFit/>
          </a:bodyPr>
          <a:lstStyle/>
          <a:p>
            <a:r>
              <a:rPr lang="en-US" sz="2800" b="1" dirty="0">
                <a:solidFill>
                  <a:srgbClr val="4472C4"/>
                </a:solidFill>
              </a:rPr>
              <a:t>Ospf calculation</a:t>
            </a:r>
          </a:p>
          <a:p>
            <a:r>
              <a:rPr lang="en-US" dirty="0"/>
              <a:t>How ospf algorithm works:-</a:t>
            </a:r>
          </a:p>
          <a:p>
            <a:r>
              <a:rPr lang="en-US" dirty="0"/>
              <a:t>Ospf metric is called (cost)</a:t>
            </a:r>
          </a:p>
        </p:txBody>
      </p:sp>
      <p:pic>
        <p:nvPicPr>
          <p:cNvPr id="25" name="Picture 24">
            <a:extLst>
              <a:ext uri="{FF2B5EF4-FFF2-40B4-BE49-F238E27FC236}">
                <a16:creationId xmlns:a16="http://schemas.microsoft.com/office/drawing/2014/main" id="{6A093289-1D59-F369-AD07-4711A23092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8800" y="3066711"/>
            <a:ext cx="6158753" cy="2944654"/>
          </a:xfrm>
          <a:prstGeom prst="rect">
            <a:avLst/>
          </a:prstGeom>
        </p:spPr>
      </p:pic>
    </p:spTree>
    <p:extLst>
      <p:ext uri="{BB962C8B-B14F-4D97-AF65-F5344CB8AC3E}">
        <p14:creationId xmlns:p14="http://schemas.microsoft.com/office/powerpoint/2010/main" val="1042819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10D1A865-E9E3-1AF8-9E2E-C1F71D51E817}"/>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093AFD68-069F-B4DE-A150-35264D1E4848}"/>
              </a:ext>
            </a:extLst>
          </p:cNvPr>
          <p:cNvSpPr/>
          <p:nvPr/>
        </p:nvSpPr>
        <p:spPr>
          <a:xfrm>
            <a:off x="860322" y="200809"/>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90B5BE6C-C312-E28A-31C5-B321CE7496C6}"/>
              </a:ext>
            </a:extLst>
          </p:cNvPr>
          <p:cNvSpPr txBox="1"/>
          <p:nvPr/>
        </p:nvSpPr>
        <p:spPr>
          <a:xfrm>
            <a:off x="1434809" y="495389"/>
            <a:ext cx="2466630"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Backup</a:t>
            </a:r>
            <a:endParaRPr lang="ar-EG" b="1" dirty="0">
              <a:latin typeface="Arial Black" panose="020B0A04020102020204" pitchFamily="34" charset="0"/>
            </a:endParaRPr>
          </a:p>
        </p:txBody>
      </p:sp>
      <p:sp>
        <p:nvSpPr>
          <p:cNvPr id="6" name="TextBox 5">
            <a:extLst>
              <a:ext uri="{FF2B5EF4-FFF2-40B4-BE49-F238E27FC236}">
                <a16:creationId xmlns:a16="http://schemas.microsoft.com/office/drawing/2014/main" id="{4167D501-0B2B-B575-27DD-F4FC80F13D04}"/>
              </a:ext>
            </a:extLst>
          </p:cNvPr>
          <p:cNvSpPr txBox="1"/>
          <p:nvPr/>
        </p:nvSpPr>
        <p:spPr>
          <a:xfrm>
            <a:off x="523875" y="2425752"/>
            <a:ext cx="6144126" cy="3392660"/>
          </a:xfrm>
          <a:prstGeom prst="rect">
            <a:avLst/>
          </a:prstGeom>
          <a:noFill/>
        </p:spPr>
        <p:txBody>
          <a:bodyPr wrap="square">
            <a:spAutoFit/>
          </a:bodyPr>
          <a:lstStyle/>
          <a:p>
            <a:pPr marL="342900" marR="0" lvl="0" indent="-342900" algn="just" rtl="0">
              <a:lnSpc>
                <a:spcPct val="120000"/>
              </a:lnSpc>
              <a:spcBef>
                <a:spcPts val="0"/>
              </a:spcBef>
              <a:spcAft>
                <a:spcPts val="0"/>
              </a:spcAft>
              <a:buFont typeface="Arial" panose="020B0604020202020204" pitchFamily="34" charset="0"/>
              <a:buChar char="-"/>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Initial Setup: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Routers in an HSRP group are configured with the same virtual IP address and different priority values.</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20000"/>
              </a:lnSpc>
              <a:spcBef>
                <a:spcPts val="0"/>
              </a:spcBef>
              <a:spcAft>
                <a:spcPts val="0"/>
              </a:spcAft>
              <a:buFont typeface="Arial" panose="020B0604020202020204" pitchFamily="34" charset="0"/>
              <a:buChar char="-"/>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Election Process: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Routers exchange hello packets to elect an active router. The router with the highest priority becomes the active router.</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20000"/>
              </a:lnSpc>
              <a:spcBef>
                <a:spcPts val="0"/>
              </a:spcBef>
              <a:spcAft>
                <a:spcPts val="0"/>
              </a:spcAft>
              <a:buFont typeface="Arial" panose="020B0604020202020204" pitchFamily="34" charset="0"/>
              <a:buChar char="-"/>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Failover: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If the active router fails, the standby router with the next highest priority takes over, ensuring uninterrupted network access.</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20000"/>
              </a:lnSpc>
              <a:spcBef>
                <a:spcPts val="0"/>
              </a:spcBef>
              <a:spcAft>
                <a:spcPts val="1000"/>
              </a:spcAft>
              <a:buFont typeface="Arial" panose="020B0604020202020204" pitchFamily="34" charset="0"/>
              <a:buChar char="-"/>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Preemption: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If a higher-priority router becomes available, it can preempt the current active router and take over its role.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7" name="Rectangle 2">
            <a:extLst>
              <a:ext uri="{FF2B5EF4-FFF2-40B4-BE49-F238E27FC236}">
                <a16:creationId xmlns:a16="http://schemas.microsoft.com/office/drawing/2014/main" id="{02FAB229-F274-6C06-2809-86D9F2A4727C}"/>
              </a:ext>
            </a:extLst>
          </p:cNvPr>
          <p:cNvSpPr>
            <a:spLocks noChangeArrowheads="1"/>
          </p:cNvSpPr>
          <p:nvPr/>
        </p:nvSpPr>
        <p:spPr bwMode="auto">
          <a:xfrm>
            <a:off x="4231108" y="-335534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 name="Picture 7">
            <a:extLst>
              <a:ext uri="{FF2B5EF4-FFF2-40B4-BE49-F238E27FC236}">
                <a16:creationId xmlns:a16="http://schemas.microsoft.com/office/drawing/2014/main" id="{EDAF747F-81A4-A72D-BE21-B20ABAD451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764" y="2679870"/>
            <a:ext cx="3388405" cy="288442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Rectangle 3">
            <a:extLst>
              <a:ext uri="{FF2B5EF4-FFF2-40B4-BE49-F238E27FC236}">
                <a16:creationId xmlns:a16="http://schemas.microsoft.com/office/drawing/2014/main" id="{287FDA6E-DFDE-1110-A4AE-61556F96BE88}"/>
              </a:ext>
            </a:extLst>
          </p:cNvPr>
          <p:cNvSpPr>
            <a:spLocks noChangeArrowheads="1"/>
          </p:cNvSpPr>
          <p:nvPr/>
        </p:nvSpPr>
        <p:spPr bwMode="auto">
          <a:xfrm>
            <a:off x="4231108" y="-289814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Arial" panose="020B0604020202020204" pitchFamily="34" charset="0"/>
              </a:rPr>
              <a:t>How HSRP Works: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AE5B3B41-00A6-9D34-94A2-CF697DC039B2}"/>
              </a:ext>
            </a:extLst>
          </p:cNvPr>
          <p:cNvSpPr txBox="1"/>
          <p:nvPr/>
        </p:nvSpPr>
        <p:spPr>
          <a:xfrm>
            <a:off x="354734" y="1875534"/>
            <a:ext cx="8261684" cy="523220"/>
          </a:xfrm>
          <a:prstGeom prst="rect">
            <a:avLst/>
          </a:prstGeom>
          <a:noFill/>
        </p:spPr>
        <p:txBody>
          <a:bodyPr wrap="square">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lang="en-US" altLang="en-US" sz="2800" b="1" dirty="0">
                <a:solidFill>
                  <a:srgbClr val="4472C4"/>
                </a:solidFill>
              </a:rPr>
              <a:t>How it Works:</a:t>
            </a:r>
          </a:p>
        </p:txBody>
      </p:sp>
    </p:spTree>
    <p:extLst>
      <p:ext uri="{BB962C8B-B14F-4D97-AF65-F5344CB8AC3E}">
        <p14:creationId xmlns:p14="http://schemas.microsoft.com/office/powerpoint/2010/main" val="8876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8" name="Flowchart: Stored Data 7">
            <a:hlinkClick r:id="rId2" action="ppaction://hlinksldjump"/>
            <a:extLst>
              <a:ext uri="{FF2B5EF4-FFF2-40B4-BE49-F238E27FC236}">
                <a16:creationId xmlns:a16="http://schemas.microsoft.com/office/drawing/2014/main" id="{84B926B5-976A-4AEF-A06F-1931865A3A4C}"/>
              </a:ext>
            </a:extLst>
          </p:cNvPr>
          <p:cNvSpPr/>
          <p:nvPr/>
        </p:nvSpPr>
        <p:spPr>
          <a:xfrm flipH="1">
            <a:off x="633800" y="199178"/>
            <a:ext cx="3379442" cy="769215"/>
          </a:xfrm>
          <a:prstGeom prst="flowChartOnlineStorage">
            <a:avLst/>
          </a:prstGeom>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hlinkClick r:id="rId2" action="ppaction://hlinksldjump"/>
            <a:extLst>
              <a:ext uri="{FF2B5EF4-FFF2-40B4-BE49-F238E27FC236}">
                <a16:creationId xmlns:a16="http://schemas.microsoft.com/office/drawing/2014/main" id="{44653375-9AC7-2F92-116B-854A25B33EA9}"/>
              </a:ext>
            </a:extLst>
          </p:cNvPr>
          <p:cNvSpPr txBox="1"/>
          <p:nvPr/>
        </p:nvSpPr>
        <p:spPr>
          <a:xfrm>
            <a:off x="1290342" y="365088"/>
            <a:ext cx="2636520"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Introduction</a:t>
            </a:r>
          </a:p>
        </p:txBody>
      </p:sp>
      <p:sp>
        <p:nvSpPr>
          <p:cNvPr id="10" name="Flowchart: Terminator 9">
            <a:hlinkClick r:id="rId2" action="ppaction://hlinksldjump"/>
            <a:extLst>
              <a:ext uri="{FF2B5EF4-FFF2-40B4-BE49-F238E27FC236}">
                <a16:creationId xmlns:a16="http://schemas.microsoft.com/office/drawing/2014/main" id="{E59C7C6A-1CE0-1FE8-0CD7-B435D0A6F696}"/>
              </a:ext>
            </a:extLst>
          </p:cNvPr>
          <p:cNvSpPr/>
          <p:nvPr/>
        </p:nvSpPr>
        <p:spPr>
          <a:xfrm>
            <a:off x="-1010158" y="236091"/>
            <a:ext cx="1736276" cy="624693"/>
          </a:xfrm>
          <a:prstGeom prst="flowChartTerminator">
            <a:avLst/>
          </a:prstGeom>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C9CC8FB-F128-2AA6-0DCC-59C99729B749}"/>
              </a:ext>
            </a:extLst>
          </p:cNvPr>
          <p:cNvSpPr txBox="1"/>
          <p:nvPr/>
        </p:nvSpPr>
        <p:spPr>
          <a:xfrm>
            <a:off x="637127" y="1105075"/>
            <a:ext cx="9502140" cy="526297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A strong network is essential for hotels. </a:t>
            </a:r>
            <a:endParaRPr lang="ar-EG"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It allows easy access to online resources, </a:t>
            </a:r>
            <a:endParaRPr lang="ar-EG"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supports communication and teamwork, </a:t>
            </a:r>
            <a:endParaRPr lang="ar-EG"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simplifies administrative tasks,</a:t>
            </a:r>
            <a:endParaRPr lang="ar-EG"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 aids in research,</a:t>
            </a:r>
            <a:endParaRPr lang="ar-EG"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 and keeps information secure.</a:t>
            </a:r>
          </a:p>
          <a:p>
            <a:endParaRPr lang="en-US" sz="2000" dirty="0"/>
          </a:p>
          <a:p>
            <a:r>
              <a:rPr lang="en-US" sz="2800" b="1" dirty="0">
                <a:latin typeface="Arial" panose="020B0604020202020204" pitchFamily="34" charset="0"/>
                <a:cs typeface="Arial" panose="020B0604020202020204" pitchFamily="34" charset="0"/>
              </a:rPr>
              <a:t>Modern hotel networks need:</a:t>
            </a:r>
          </a:p>
          <a:p>
            <a:endParaRPr lang="en-US" sz="2800" b="1"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 High speed and capacity for lots of data and users</a:t>
            </a:r>
          </a:p>
          <a:p>
            <a:r>
              <a:rPr lang="en-US" sz="2000" dirty="0">
                <a:latin typeface="Arial" panose="020B0604020202020204" pitchFamily="34" charset="0"/>
                <a:cs typeface="Arial" panose="020B0604020202020204" pitchFamily="34" charset="0"/>
              </a:rPr>
              <a:t>- Reliability with backup systems to ensure constant availability</a:t>
            </a:r>
          </a:p>
          <a:p>
            <a:r>
              <a:rPr lang="en-US" sz="2000" dirty="0">
                <a:latin typeface="Arial" panose="020B0604020202020204" pitchFamily="34" charset="0"/>
                <a:cs typeface="Arial" panose="020B0604020202020204" pitchFamily="34" charset="0"/>
              </a:rPr>
              <a:t>- Strong security to protect against cyber threats</a:t>
            </a:r>
          </a:p>
          <a:p>
            <a:r>
              <a:rPr lang="en-US" sz="2000" dirty="0">
                <a:latin typeface="Arial" panose="020B0604020202020204" pitchFamily="34" charset="0"/>
                <a:cs typeface="Arial" panose="020B0604020202020204" pitchFamily="34" charset="0"/>
              </a:rPr>
              <a:t>- Scalability to grow with the university's needs</a:t>
            </a:r>
          </a:p>
          <a:p>
            <a:r>
              <a:rPr lang="en-US" sz="2000" dirty="0">
                <a:latin typeface="Arial" panose="020B0604020202020204" pitchFamily="34" charset="0"/>
                <a:cs typeface="Arial" panose="020B0604020202020204" pitchFamily="34" charset="0"/>
              </a:rPr>
              <a:t>- Strong Wi-Fi coverage across campus</a:t>
            </a:r>
          </a:p>
          <a:p>
            <a:r>
              <a:rPr lang="en-US" sz="2000" dirty="0">
                <a:latin typeface="Arial" panose="020B0604020202020204" pitchFamily="34" charset="0"/>
                <a:cs typeface="Arial" panose="020B0604020202020204" pitchFamily="34" charset="0"/>
              </a:rPr>
              <a:t>- Easy integration with cloud services</a:t>
            </a:r>
          </a:p>
          <a:p>
            <a:r>
              <a:rPr lang="en-US" sz="2000" dirty="0">
                <a:latin typeface="Arial" panose="020B0604020202020204" pitchFamily="34" charset="0"/>
                <a:cs typeface="Arial" panose="020B0604020202020204" pitchFamily="34" charset="0"/>
              </a:rPr>
              <a:t>- Advanced tools for management and optimization.</a:t>
            </a:r>
          </a:p>
        </p:txBody>
      </p:sp>
      <p:sp>
        <p:nvSpPr>
          <p:cNvPr id="13" name="Oval 12">
            <a:extLst>
              <a:ext uri="{FF2B5EF4-FFF2-40B4-BE49-F238E27FC236}">
                <a16:creationId xmlns:a16="http://schemas.microsoft.com/office/drawing/2014/main" id="{AAAC92A8-7200-9499-E844-C429796E0E1C}"/>
              </a:ext>
            </a:extLst>
          </p:cNvPr>
          <p:cNvSpPr/>
          <p:nvPr/>
        </p:nvSpPr>
        <p:spPr>
          <a:xfrm rot="18227360">
            <a:off x="8718132" y="3993126"/>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A9DDF7B-8A4D-172C-E740-8834928EFA39}"/>
              </a:ext>
            </a:extLst>
          </p:cNvPr>
          <p:cNvSpPr/>
          <p:nvPr/>
        </p:nvSpPr>
        <p:spPr>
          <a:xfrm rot="18227360">
            <a:off x="9155489" y="4172662"/>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4EE8C51-1C40-51C6-DBC0-EA0087018502}"/>
              </a:ext>
            </a:extLst>
          </p:cNvPr>
          <p:cNvSpPr/>
          <p:nvPr/>
        </p:nvSpPr>
        <p:spPr>
          <a:xfrm rot="18227360">
            <a:off x="9443516" y="4486633"/>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F202B58-A0F9-64E4-0D38-CC4CBFDDE1D3}"/>
              </a:ext>
            </a:extLst>
          </p:cNvPr>
          <p:cNvSpPr/>
          <p:nvPr/>
        </p:nvSpPr>
        <p:spPr>
          <a:xfrm rot="18227360">
            <a:off x="9845040" y="4720713"/>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E6C675C-F71C-C7EB-43DD-CC3BD192526A}"/>
              </a:ext>
            </a:extLst>
          </p:cNvPr>
          <p:cNvSpPr/>
          <p:nvPr/>
        </p:nvSpPr>
        <p:spPr>
          <a:xfrm rot="15739099">
            <a:off x="5220118" y="5517317"/>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0FE25EE-06BD-B7CD-9BA8-DED884DCDDF6}"/>
              </a:ext>
            </a:extLst>
          </p:cNvPr>
          <p:cNvSpPr/>
          <p:nvPr/>
        </p:nvSpPr>
        <p:spPr>
          <a:xfrm rot="15739099">
            <a:off x="5657475" y="5696853"/>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9AB39DA-A809-38A4-69CB-18A99ED06364}"/>
              </a:ext>
            </a:extLst>
          </p:cNvPr>
          <p:cNvSpPr/>
          <p:nvPr/>
        </p:nvSpPr>
        <p:spPr>
          <a:xfrm rot="15739099">
            <a:off x="5945502" y="6010824"/>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906C9BB4-8D6E-A93C-7A66-D1A378908323}"/>
              </a:ext>
            </a:extLst>
          </p:cNvPr>
          <p:cNvSpPr/>
          <p:nvPr/>
        </p:nvSpPr>
        <p:spPr>
          <a:xfrm rot="15739099">
            <a:off x="6347026" y="6244904"/>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75262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خط&#10;&#10;تم إنشاء الوصف تلقائياً">
            <a:extLst>
              <a:ext uri="{FF2B5EF4-FFF2-40B4-BE49-F238E27FC236}">
                <a16:creationId xmlns:a16="http://schemas.microsoft.com/office/drawing/2014/main" id="{00084CE4-EE10-00E9-AD50-23173F24A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1079" y="1099632"/>
            <a:ext cx="9992941"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D9A57430-C8B4-183F-42C3-6B0DBD939653}"/>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71FFB472-679F-2C4F-A2FD-78C5D667900B}"/>
              </a:ext>
            </a:extLst>
          </p:cNvPr>
          <p:cNvSpPr/>
          <p:nvPr/>
        </p:nvSpPr>
        <p:spPr>
          <a:xfrm>
            <a:off x="757980" y="200809"/>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Backup</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2018023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رسم بياني, خط, الخط&#10;&#10;تم إنشاء الوصف تلقائياً">
            <a:extLst>
              <a:ext uri="{FF2B5EF4-FFF2-40B4-BE49-F238E27FC236}">
                <a16:creationId xmlns:a16="http://schemas.microsoft.com/office/drawing/2014/main" id="{3F5000F1-439F-9D1B-F4C6-62030245C5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9235" y="1246978"/>
            <a:ext cx="9646865"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20F065DE-FA67-D871-AFB7-75EA6EB67C97}"/>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8E55A0F9-604B-6FBC-9E71-8F6FDDD608AB}"/>
              </a:ext>
            </a:extLst>
          </p:cNvPr>
          <p:cNvSpPr/>
          <p:nvPr/>
        </p:nvSpPr>
        <p:spPr>
          <a:xfrm>
            <a:off x="809444" y="221745"/>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Backup</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28467359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قم, الخط&#10;&#10;تم إنشاء الوصف تلقائياً">
            <a:extLst>
              <a:ext uri="{FF2B5EF4-FFF2-40B4-BE49-F238E27FC236}">
                <a16:creationId xmlns:a16="http://schemas.microsoft.com/office/drawing/2014/main" id="{C816D781-08CC-A725-E710-4EA249B8E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1424" y="855817"/>
            <a:ext cx="9132893"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4E8F1F4E-84B5-34A1-D046-AC91D3DA9B9F}"/>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F199F92F-88FE-8A1F-A2FE-549A0AA39DAA}"/>
              </a:ext>
            </a:extLst>
          </p:cNvPr>
          <p:cNvSpPr/>
          <p:nvPr/>
        </p:nvSpPr>
        <p:spPr>
          <a:xfrm>
            <a:off x="757980" y="221745"/>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Backup</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6016038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برمجيات, صفحة ويب&#10;&#10;تم إنشاء الوصف تلقائياً">
            <a:extLst>
              <a:ext uri="{FF2B5EF4-FFF2-40B4-BE49-F238E27FC236}">
                <a16:creationId xmlns:a16="http://schemas.microsoft.com/office/drawing/2014/main" id="{7742FCC7-B60A-5D05-1841-9872E2670F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3874" y="1065190"/>
            <a:ext cx="9688808"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2467C8A9-B9B6-9226-D4F2-8F34661E22F6}"/>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C1D1DE8C-297A-EF72-15C5-31C3ED366CA4}"/>
              </a:ext>
            </a:extLst>
          </p:cNvPr>
          <p:cNvSpPr/>
          <p:nvPr/>
        </p:nvSpPr>
        <p:spPr>
          <a:xfrm>
            <a:off x="757980" y="221745"/>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Backup</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201921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خط, المستند&#10;&#10;تم إنشاء الوصف تلقائياً">
            <a:extLst>
              <a:ext uri="{FF2B5EF4-FFF2-40B4-BE49-F238E27FC236}">
                <a16:creationId xmlns:a16="http://schemas.microsoft.com/office/drawing/2014/main" id="{F33E55A3-81B8-DD81-5B1E-FD2F7D4BFD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1143" y="998876"/>
            <a:ext cx="7902219"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BEE2CD31-23EF-1CB3-0CA1-F1FFDF3D3131}"/>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18FED4EF-A147-666B-7998-DC9BD3215C2F}"/>
              </a:ext>
            </a:extLst>
          </p:cNvPr>
          <p:cNvSpPr/>
          <p:nvPr/>
        </p:nvSpPr>
        <p:spPr>
          <a:xfrm>
            <a:off x="757980" y="221745"/>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Backup</a:t>
            </a:r>
            <a:endParaRPr lang="ar-EG"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17421016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D7882464-6C82-36EA-42D8-8716256988BD}"/>
              </a:ext>
            </a:extLst>
          </p:cNvPr>
          <p:cNvSpPr/>
          <p:nvPr/>
        </p:nvSpPr>
        <p:spPr>
          <a:xfrm>
            <a:off x="-1" y="20080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3" name="Arrow: Chevron 2">
            <a:hlinkClick r:id="rId2" action="ppaction://hlinksldjump"/>
            <a:extLst>
              <a:ext uri="{FF2B5EF4-FFF2-40B4-BE49-F238E27FC236}">
                <a16:creationId xmlns:a16="http://schemas.microsoft.com/office/drawing/2014/main" id="{A7C51D5A-4138-D2C2-CD12-2C85DCC2C96B}"/>
              </a:ext>
            </a:extLst>
          </p:cNvPr>
          <p:cNvSpPr/>
          <p:nvPr/>
        </p:nvSpPr>
        <p:spPr>
          <a:xfrm>
            <a:off x="889819" y="200809"/>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409F0C50-B256-4E09-6BEC-398667A340FE}"/>
              </a:ext>
            </a:extLst>
          </p:cNvPr>
          <p:cNvSpPr txBox="1"/>
          <p:nvPr/>
        </p:nvSpPr>
        <p:spPr>
          <a:xfrm>
            <a:off x="1492966" y="495389"/>
            <a:ext cx="169483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DHCP</a:t>
            </a:r>
            <a:endParaRPr lang="ar-EG" b="1" dirty="0">
              <a:latin typeface="Arial Black" panose="020B0A04020102020204" pitchFamily="34" charset="0"/>
            </a:endParaRPr>
          </a:p>
        </p:txBody>
      </p:sp>
      <p:pic>
        <p:nvPicPr>
          <p:cNvPr id="6" name="Picture 5">
            <a:extLst>
              <a:ext uri="{FF2B5EF4-FFF2-40B4-BE49-F238E27FC236}">
                <a16:creationId xmlns:a16="http://schemas.microsoft.com/office/drawing/2014/main" id="{7FC273DF-4B1C-E137-03D2-A363FD811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3452" y="129041"/>
            <a:ext cx="7117582" cy="3880251"/>
          </a:xfrm>
          <a:prstGeom prst="rect">
            <a:avLst/>
          </a:prstGeom>
          <a:ln>
            <a:noFill/>
          </a:ln>
          <a:effectLst>
            <a:softEdge rad="112500"/>
          </a:effectLst>
        </p:spPr>
      </p:pic>
      <p:sp>
        <p:nvSpPr>
          <p:cNvPr id="10" name="TextBox 9">
            <a:extLst>
              <a:ext uri="{FF2B5EF4-FFF2-40B4-BE49-F238E27FC236}">
                <a16:creationId xmlns:a16="http://schemas.microsoft.com/office/drawing/2014/main" id="{435A13AA-9254-7AAA-6840-7ED2137197D3}"/>
              </a:ext>
            </a:extLst>
          </p:cNvPr>
          <p:cNvSpPr txBox="1"/>
          <p:nvPr/>
        </p:nvSpPr>
        <p:spPr>
          <a:xfrm>
            <a:off x="473633" y="1693392"/>
            <a:ext cx="4772967" cy="3754874"/>
          </a:xfrm>
          <a:prstGeom prst="rect">
            <a:avLst/>
          </a:prstGeom>
          <a:noFill/>
        </p:spPr>
        <p:txBody>
          <a:bodyPr wrap="square">
            <a:spAutoFit/>
          </a:bodyPr>
          <a:lstStyle/>
          <a:p>
            <a:pPr marL="457200" indent="-457200">
              <a:lnSpc>
                <a:spcPct val="150000"/>
              </a:lnSpc>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Definition and use</a:t>
            </a:r>
            <a:endParaRPr lang="ar-EG" sz="2800" b="1" dirty="0">
              <a:solidFill>
                <a:schemeClr val="accent1">
                  <a:lumMod val="75000"/>
                </a:schemeClr>
              </a:solidFill>
              <a:latin typeface="Arial" panose="020B0604020202020204" pitchFamily="34" charset="0"/>
              <a:cs typeface="Arial" panose="020B0604020202020204" pitchFamily="34" charset="0"/>
            </a:endParaRPr>
          </a:p>
          <a:p>
            <a:pPr marL="457200" indent="-457200">
              <a:lnSpc>
                <a:spcPct val="150000"/>
              </a:lnSpc>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Benefits</a:t>
            </a:r>
          </a:p>
          <a:p>
            <a:pPr marL="457200" indent="-457200">
              <a:lnSpc>
                <a:spcPct val="150000"/>
              </a:lnSpc>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Disadvantages</a:t>
            </a:r>
            <a:endParaRPr lang="ar-EG" sz="2800" b="1" dirty="0">
              <a:solidFill>
                <a:schemeClr val="accent1">
                  <a:lumMod val="75000"/>
                </a:schemeClr>
              </a:solidFill>
              <a:latin typeface="Arial" panose="020B0604020202020204" pitchFamily="34" charset="0"/>
              <a:cs typeface="Arial" panose="020B0604020202020204" pitchFamily="34" charset="0"/>
            </a:endParaRPr>
          </a:p>
          <a:p>
            <a:pPr marL="457200" indent="-457200">
              <a:lnSpc>
                <a:spcPct val="150000"/>
              </a:lnSpc>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Use it in the project</a:t>
            </a:r>
            <a:endParaRPr lang="ar-EG" sz="2800" b="1" dirty="0">
              <a:solidFill>
                <a:schemeClr val="accent1">
                  <a:lumMod val="75000"/>
                </a:schemeClr>
              </a:solidFill>
              <a:latin typeface="Arial" panose="020B0604020202020204" pitchFamily="34" charset="0"/>
              <a:cs typeface="Arial" panose="020B0604020202020204" pitchFamily="34" charset="0"/>
            </a:endParaRPr>
          </a:p>
          <a:p>
            <a:pPr marL="457200" indent="-457200">
              <a:lnSpc>
                <a:spcPct val="150000"/>
              </a:lnSpc>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Problems</a:t>
            </a:r>
            <a:endParaRPr lang="ar-EG" sz="2800" b="1" dirty="0">
              <a:solidFill>
                <a:schemeClr val="accent1">
                  <a:lumMod val="75000"/>
                </a:schemeClr>
              </a:solidFill>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endParaRPr lang="en-US" sz="2800" b="1" dirty="0">
              <a:solidFill>
                <a:schemeClr val="accent1">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29803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الخط, لقطة شاشة, أبيض&#10;&#10;تم إنشاء الوصف تلقائياً">
            <a:extLst>
              <a:ext uri="{FF2B5EF4-FFF2-40B4-BE49-F238E27FC236}">
                <a16:creationId xmlns:a16="http://schemas.microsoft.com/office/drawing/2014/main" id="{4E33D839-7CC9-FECE-4735-65F0FF9FB9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002623"/>
            <a:ext cx="10905066" cy="4852753"/>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984B871F-CBAC-D1CC-8438-DC3AA91B940F}"/>
              </a:ext>
            </a:extLst>
          </p:cNvPr>
          <p:cNvSpPr/>
          <p:nvPr/>
        </p:nvSpPr>
        <p:spPr>
          <a:xfrm>
            <a:off x="-1" y="20080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0FACFCA8-0324-651C-68BE-69A80628C166}"/>
              </a:ext>
            </a:extLst>
          </p:cNvPr>
          <p:cNvSpPr/>
          <p:nvPr/>
        </p:nvSpPr>
        <p:spPr>
          <a:xfrm>
            <a:off x="894414" y="200809"/>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26566464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برمجيات, التصميم&#10;&#10;تم إنشاء الوصف تلقائياً">
            <a:extLst>
              <a:ext uri="{FF2B5EF4-FFF2-40B4-BE49-F238E27FC236}">
                <a16:creationId xmlns:a16="http://schemas.microsoft.com/office/drawing/2014/main" id="{66EE8BC8-F09E-6EC3-A4E1-D0897C7A0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5690" y="1060273"/>
            <a:ext cx="9948330"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DAEC4EC9-32FF-9FC6-AA52-ADAFDC5123B2}"/>
              </a:ext>
            </a:extLst>
          </p:cNvPr>
          <p:cNvSpPr/>
          <p:nvPr/>
        </p:nvSpPr>
        <p:spPr>
          <a:xfrm>
            <a:off x="-10516" y="200808"/>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7AEA52EA-4A20-492E-BC21-8C7F1C17F348}"/>
              </a:ext>
            </a:extLst>
          </p:cNvPr>
          <p:cNvSpPr/>
          <p:nvPr/>
        </p:nvSpPr>
        <p:spPr>
          <a:xfrm>
            <a:off x="894414" y="200809"/>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16283979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a:extLst>
              <a:ext uri="{FF2B5EF4-FFF2-40B4-BE49-F238E27FC236}">
                <a16:creationId xmlns:a16="http://schemas.microsoft.com/office/drawing/2014/main" id="{30EC1E2B-060F-7710-33D7-CD204675956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474483" y="1060273"/>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8FA0BBEB-BE76-105D-8910-48407EC1D6C3}"/>
              </a:ext>
            </a:extLst>
          </p:cNvPr>
          <p:cNvSpPr/>
          <p:nvPr/>
        </p:nvSpPr>
        <p:spPr>
          <a:xfrm>
            <a:off x="-20407" y="232837"/>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BF00FBC6-80E6-7F40-FC93-FFAFBFC2A737}"/>
              </a:ext>
            </a:extLst>
          </p:cNvPr>
          <p:cNvSpPr/>
          <p:nvPr/>
        </p:nvSpPr>
        <p:spPr>
          <a:xfrm>
            <a:off x="757980" y="231935"/>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19440881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تصميم&#10;&#10;تم إنشاء الوصف تلقائياً">
            <a:extLst>
              <a:ext uri="{FF2B5EF4-FFF2-40B4-BE49-F238E27FC236}">
                <a16:creationId xmlns:a16="http://schemas.microsoft.com/office/drawing/2014/main" id="{8164CB99-9F14-630E-6783-D20FF8AD11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F797413E-D19F-C1C4-ACA9-B6FF97975C8A}"/>
              </a:ext>
            </a:extLst>
          </p:cNvPr>
          <p:cNvSpPr/>
          <p:nvPr/>
        </p:nvSpPr>
        <p:spPr>
          <a:xfrm>
            <a:off x="-20407" y="232837"/>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5" name="Arrow: Chevron 2">
            <a:hlinkClick r:id="rId3" action="ppaction://hlinksldjump"/>
            <a:extLst>
              <a:ext uri="{FF2B5EF4-FFF2-40B4-BE49-F238E27FC236}">
                <a16:creationId xmlns:a16="http://schemas.microsoft.com/office/drawing/2014/main" id="{30FD32F4-2A87-6D55-D87F-5C8FC41FBC45}"/>
              </a:ext>
            </a:extLst>
          </p:cNvPr>
          <p:cNvSpPr/>
          <p:nvPr/>
        </p:nvSpPr>
        <p:spPr>
          <a:xfrm>
            <a:off x="757980" y="231935"/>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1128377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3" name="Flowchart: Stored Data 2">
            <a:hlinkClick r:id="rId2" action="ppaction://hlinksldjump"/>
            <a:extLst>
              <a:ext uri="{FF2B5EF4-FFF2-40B4-BE49-F238E27FC236}">
                <a16:creationId xmlns:a16="http://schemas.microsoft.com/office/drawing/2014/main" id="{FC6917FA-24F3-3606-1CBC-40BEC3674FA0}"/>
              </a:ext>
            </a:extLst>
          </p:cNvPr>
          <p:cNvSpPr/>
          <p:nvPr/>
        </p:nvSpPr>
        <p:spPr>
          <a:xfrm flipH="1">
            <a:off x="543183" y="232504"/>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lowchart: Terminator 3">
            <a:hlinkClick r:id="rId2" action="ppaction://hlinksldjump"/>
            <a:extLst>
              <a:ext uri="{FF2B5EF4-FFF2-40B4-BE49-F238E27FC236}">
                <a16:creationId xmlns:a16="http://schemas.microsoft.com/office/drawing/2014/main" id="{408C79DC-C918-134C-EC28-16A9CA97741C}"/>
              </a:ext>
            </a:extLst>
          </p:cNvPr>
          <p:cNvSpPr/>
          <p:nvPr/>
        </p:nvSpPr>
        <p:spPr>
          <a:xfrm>
            <a:off x="-1100775" y="269417"/>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hlinkClick r:id="rId2" action="ppaction://hlinksldjump"/>
            <a:extLst>
              <a:ext uri="{FF2B5EF4-FFF2-40B4-BE49-F238E27FC236}">
                <a16:creationId xmlns:a16="http://schemas.microsoft.com/office/drawing/2014/main" id="{EE14E7B3-77AF-AFEB-7B66-3C6B1F0D3B69}"/>
              </a:ext>
            </a:extLst>
          </p:cNvPr>
          <p:cNvSpPr txBox="1"/>
          <p:nvPr/>
        </p:nvSpPr>
        <p:spPr>
          <a:xfrm>
            <a:off x="1334893" y="396332"/>
            <a:ext cx="3123372"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Project</a:t>
            </a:r>
            <a:r>
              <a:rPr lang="en-US" sz="2000" dirty="0"/>
              <a:t> </a:t>
            </a:r>
            <a:r>
              <a:rPr lang="en-US" sz="2000" dirty="0">
                <a:solidFill>
                  <a:schemeClr val="bg1"/>
                </a:solidFill>
                <a:latin typeface="Arial Black" panose="020B0A04020102020204" pitchFamily="34" charset="0"/>
              </a:rPr>
              <a:t>Idea</a:t>
            </a:r>
          </a:p>
        </p:txBody>
      </p:sp>
      <p:sp>
        <p:nvSpPr>
          <p:cNvPr id="10" name="TextBox 9">
            <a:extLst>
              <a:ext uri="{FF2B5EF4-FFF2-40B4-BE49-F238E27FC236}">
                <a16:creationId xmlns:a16="http://schemas.microsoft.com/office/drawing/2014/main" id="{35EF4D03-F9FC-F5B8-C876-F52210AB0352}"/>
              </a:ext>
            </a:extLst>
          </p:cNvPr>
          <p:cNvSpPr txBox="1"/>
          <p:nvPr/>
        </p:nvSpPr>
        <p:spPr>
          <a:xfrm>
            <a:off x="501796" y="1233200"/>
            <a:ext cx="6683504" cy="2954655"/>
          </a:xfrm>
          <a:prstGeom prst="rect">
            <a:avLst/>
          </a:prstGeom>
          <a:noFill/>
        </p:spPr>
        <p:txBody>
          <a:bodyPr wrap="square" rtlCol="0">
            <a:spAutoFit/>
          </a:bodyPr>
          <a:lstStyle/>
          <a:p>
            <a:pPr marL="457200" indent="-457200">
              <a:buFont typeface="Wingdings" panose="05000000000000000000" pitchFamily="2" charset="2"/>
              <a:buChar char="v"/>
            </a:pPr>
            <a:r>
              <a:rPr lang="en-US" sz="2800" b="1" dirty="0">
                <a:solidFill>
                  <a:schemeClr val="accent1">
                    <a:lumMod val="75000"/>
                  </a:schemeClr>
                </a:solidFill>
                <a:latin typeface="Arial" panose="020B0604020202020204" pitchFamily="34" charset="0"/>
                <a:cs typeface="Arial" panose="020B0604020202020204" pitchFamily="34" charset="0"/>
              </a:rPr>
              <a:t>Problem Statement</a:t>
            </a:r>
          </a:p>
          <a:p>
            <a:endParaRPr lang="en-US" b="1" dirty="0"/>
          </a:p>
          <a:p>
            <a:pPr marL="0" lvl="1"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0" lvl="1"/>
            <a:r>
              <a:rPr lang="en-US" sz="2000" b="1" dirty="0">
                <a:latin typeface="Arial" panose="020B0604020202020204" pitchFamily="34" charset="0"/>
                <a:cs typeface="Arial" panose="020B0604020202020204" pitchFamily="34" charset="0"/>
              </a:rPr>
              <a:t>Issues with Existing Hotel Networks</a:t>
            </a:r>
          </a:p>
          <a:p>
            <a:pPr marL="0" lvl="1"/>
            <a:endParaRPr lang="en-US" sz="2000" b="1" dirty="0">
              <a:latin typeface="Arial" panose="020B0604020202020204" pitchFamily="34" charset="0"/>
              <a:cs typeface="Arial" panose="020B0604020202020204" pitchFamily="34" charset="0"/>
            </a:endParaRP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Frequent connectivity disruptions.</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Insufficient wireless coverage.</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Vulnerabilities in network security.</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Lack of scalability to accommodate future growth.</a:t>
            </a:r>
          </a:p>
        </p:txBody>
      </p:sp>
      <p:sp>
        <p:nvSpPr>
          <p:cNvPr id="11" name="TextBox 10">
            <a:extLst>
              <a:ext uri="{FF2B5EF4-FFF2-40B4-BE49-F238E27FC236}">
                <a16:creationId xmlns:a16="http://schemas.microsoft.com/office/drawing/2014/main" id="{15AA951C-6A3E-38BC-B608-65D8EA562A88}"/>
              </a:ext>
            </a:extLst>
          </p:cNvPr>
          <p:cNvSpPr txBox="1"/>
          <p:nvPr/>
        </p:nvSpPr>
        <p:spPr>
          <a:xfrm>
            <a:off x="501797" y="4372592"/>
            <a:ext cx="6683504" cy="2523768"/>
          </a:xfrm>
          <a:prstGeom prst="rect">
            <a:avLst/>
          </a:prstGeom>
          <a:noFill/>
        </p:spPr>
        <p:txBody>
          <a:bodyPr wrap="square" rtlCol="0">
            <a:spAutoFit/>
          </a:bodyPr>
          <a:lstStyle/>
          <a:p>
            <a:pPr marL="0" lvl="1"/>
            <a:r>
              <a:rPr lang="en-US" sz="2000" b="1" dirty="0">
                <a:latin typeface="Arial" panose="020B0604020202020204" pitchFamily="34" charset="0"/>
                <a:cs typeface="Arial" panose="020B0604020202020204" pitchFamily="34" charset="0"/>
              </a:rPr>
              <a:t>Need for a Robust, Secure, and Scalable Network Solution</a:t>
            </a:r>
          </a:p>
          <a:p>
            <a:pPr marL="0" lvl="1"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Ensure continuous, high-speed internet access.</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Provide extensive and reliable wireless connectivity.</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Implement strong security measures to protect data.</a:t>
            </a:r>
          </a:p>
          <a:p>
            <a:pPr marL="0" lvl="1"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Design for scalability to support increasing demands.</a:t>
            </a:r>
          </a:p>
          <a:p>
            <a:endParaRPr lang="en-US" dirty="0"/>
          </a:p>
        </p:txBody>
      </p:sp>
      <p:sp>
        <p:nvSpPr>
          <p:cNvPr id="17" name="Oval 16">
            <a:extLst>
              <a:ext uri="{FF2B5EF4-FFF2-40B4-BE49-F238E27FC236}">
                <a16:creationId xmlns:a16="http://schemas.microsoft.com/office/drawing/2014/main" id="{E2D417F5-47CC-42AE-18A2-AD4AB3CAE0EC}"/>
              </a:ext>
            </a:extLst>
          </p:cNvPr>
          <p:cNvSpPr/>
          <p:nvPr/>
        </p:nvSpPr>
        <p:spPr>
          <a:xfrm>
            <a:off x="10978393" y="4693870"/>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AEBAA4A-04DA-6157-B166-84424FEAC876}"/>
              </a:ext>
            </a:extLst>
          </p:cNvPr>
          <p:cNvSpPr/>
          <p:nvPr/>
        </p:nvSpPr>
        <p:spPr>
          <a:xfrm>
            <a:off x="11180831" y="4852322"/>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7C17DE80-ABFE-F2A6-0F77-6E91CB629A36}"/>
              </a:ext>
            </a:extLst>
          </p:cNvPr>
          <p:cNvSpPr/>
          <p:nvPr/>
        </p:nvSpPr>
        <p:spPr>
          <a:xfrm>
            <a:off x="8792419" y="5136779"/>
            <a:ext cx="3159434" cy="305352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FD83B73-0C53-735B-4956-D8B4F9931991}"/>
              </a:ext>
            </a:extLst>
          </p:cNvPr>
          <p:cNvSpPr/>
          <p:nvPr/>
        </p:nvSpPr>
        <p:spPr>
          <a:xfrm>
            <a:off x="9063072" y="5340159"/>
            <a:ext cx="2686341" cy="2691693"/>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B0BDE88C-125F-BD9D-7973-77A4BBBD471B}"/>
              </a:ext>
            </a:extLst>
          </p:cNvPr>
          <p:cNvSpPr/>
          <p:nvPr/>
        </p:nvSpPr>
        <p:spPr>
          <a:xfrm>
            <a:off x="9441547" y="5616685"/>
            <a:ext cx="1913722" cy="195392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D03FDDAF-DDCF-E6C0-116F-7D76DF21B1F4}"/>
              </a:ext>
            </a:extLst>
          </p:cNvPr>
          <p:cNvSpPr/>
          <p:nvPr/>
        </p:nvSpPr>
        <p:spPr>
          <a:xfrm>
            <a:off x="9669022" y="5737324"/>
            <a:ext cx="1627163" cy="172239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24646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إعلانات الإنترنت, برمجيات&#10;&#10;تم إنشاء الوصف تلقائياً">
            <a:extLst>
              <a:ext uri="{FF2B5EF4-FFF2-40B4-BE49-F238E27FC236}">
                <a16:creationId xmlns:a16="http://schemas.microsoft.com/office/drawing/2014/main" id="{ECB9330E-5FD1-EE79-077D-B271D46E9E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8FA6633E-DE80-D2AC-A430-735F2E9A1CD0}"/>
              </a:ext>
            </a:extLst>
          </p:cNvPr>
          <p:cNvSpPr/>
          <p:nvPr/>
        </p:nvSpPr>
        <p:spPr>
          <a:xfrm>
            <a:off x="-20407" y="232837"/>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5" name="Arrow: Chevron 2">
            <a:hlinkClick r:id="rId3" action="ppaction://hlinksldjump"/>
            <a:extLst>
              <a:ext uri="{FF2B5EF4-FFF2-40B4-BE49-F238E27FC236}">
                <a16:creationId xmlns:a16="http://schemas.microsoft.com/office/drawing/2014/main" id="{3EB880F6-4CE1-B6EA-ACFA-39515EDB6B29}"/>
              </a:ext>
            </a:extLst>
          </p:cNvPr>
          <p:cNvSpPr/>
          <p:nvPr/>
        </p:nvSpPr>
        <p:spPr>
          <a:xfrm>
            <a:off x="757980" y="231935"/>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37451318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تصميم&#10;&#10;تم إنشاء الوصف تلقائياً">
            <a:extLst>
              <a:ext uri="{FF2B5EF4-FFF2-40B4-BE49-F238E27FC236}">
                <a16:creationId xmlns:a16="http://schemas.microsoft.com/office/drawing/2014/main" id="{6F72EA7C-F3CE-2AC3-AB58-6533838A6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6480" y="774176"/>
            <a:ext cx="7819040"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E7FBEAD8-1D77-8039-A133-1A8AEC855780}"/>
              </a:ext>
            </a:extLst>
          </p:cNvPr>
          <p:cNvSpPr/>
          <p:nvPr/>
        </p:nvSpPr>
        <p:spPr>
          <a:xfrm>
            <a:off x="-38124" y="221745"/>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D7541A4E-BDF7-6594-B5E0-ED7E799D2CA6}"/>
              </a:ext>
            </a:extLst>
          </p:cNvPr>
          <p:cNvSpPr/>
          <p:nvPr/>
        </p:nvSpPr>
        <p:spPr>
          <a:xfrm>
            <a:off x="894414" y="200809"/>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546116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a:extLst>
              <a:ext uri="{FF2B5EF4-FFF2-40B4-BE49-F238E27FC236}">
                <a16:creationId xmlns:a16="http://schemas.microsoft.com/office/drawing/2014/main" id="{6FCC1C5D-1895-BF8E-D8D1-1DF8BBD21A4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020501" y="1180237"/>
            <a:ext cx="7861538"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B01A68ED-872C-854C-7090-6E61C7A8A983}"/>
              </a:ext>
            </a:extLst>
          </p:cNvPr>
          <p:cNvSpPr/>
          <p:nvPr/>
        </p:nvSpPr>
        <p:spPr>
          <a:xfrm>
            <a:off x="-38124" y="221745"/>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FF3D9272-C0A6-57D1-19DF-553EDF290F75}"/>
              </a:ext>
            </a:extLst>
          </p:cNvPr>
          <p:cNvSpPr/>
          <p:nvPr/>
        </p:nvSpPr>
        <p:spPr>
          <a:xfrm>
            <a:off x="856290" y="221744"/>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18099429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تصميم&#10;&#10;تم إنشاء الوصف تلقائياً">
            <a:extLst>
              <a:ext uri="{FF2B5EF4-FFF2-40B4-BE49-F238E27FC236}">
                <a16:creationId xmlns:a16="http://schemas.microsoft.com/office/drawing/2014/main" id="{99D5FE57-4D0C-55AB-D66D-5A5238889F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7856" y="288485"/>
            <a:ext cx="8728362" cy="5926047"/>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3" action="ppaction://hlinksldjump"/>
            <a:extLst>
              <a:ext uri="{FF2B5EF4-FFF2-40B4-BE49-F238E27FC236}">
                <a16:creationId xmlns:a16="http://schemas.microsoft.com/office/drawing/2014/main" id="{684669A3-527D-C634-5CA8-7EE555596EE1}"/>
              </a:ext>
            </a:extLst>
          </p:cNvPr>
          <p:cNvSpPr/>
          <p:nvPr/>
        </p:nvSpPr>
        <p:spPr>
          <a:xfrm>
            <a:off x="-38124" y="221745"/>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2">
            <a:hlinkClick r:id="rId3" action="ppaction://hlinksldjump"/>
            <a:extLst>
              <a:ext uri="{FF2B5EF4-FFF2-40B4-BE49-F238E27FC236}">
                <a16:creationId xmlns:a16="http://schemas.microsoft.com/office/drawing/2014/main" id="{D31E943E-801D-0A06-E273-D7920BA8073D}"/>
              </a:ext>
            </a:extLst>
          </p:cNvPr>
          <p:cNvSpPr/>
          <p:nvPr/>
        </p:nvSpPr>
        <p:spPr>
          <a:xfrm>
            <a:off x="894414" y="288485"/>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b="1" dirty="0">
                <a:solidFill>
                  <a:schemeClr val="tx1"/>
                </a:solidFill>
                <a:latin typeface="Arial Black" panose="020B0A04020102020204" pitchFamily="34" charset="0"/>
              </a:rPr>
              <a:t>DHCP</a:t>
            </a:r>
            <a:endParaRPr lang="en-US" dirty="0">
              <a:solidFill>
                <a:schemeClr val="tx1"/>
              </a:solidFill>
            </a:endParaRPr>
          </a:p>
        </p:txBody>
      </p:sp>
    </p:spTree>
    <p:extLst>
      <p:ext uri="{BB962C8B-B14F-4D97-AF65-F5344CB8AC3E}">
        <p14:creationId xmlns:p14="http://schemas.microsoft.com/office/powerpoint/2010/main" val="11522691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D7882464-6C82-36EA-42D8-8716256988BD}"/>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A7C51D5A-4138-D2C2-CD12-2C85DCC2C96B}"/>
              </a:ext>
            </a:extLst>
          </p:cNvPr>
          <p:cNvSpPr/>
          <p:nvPr/>
        </p:nvSpPr>
        <p:spPr>
          <a:xfrm>
            <a:off x="889819" y="200809"/>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409F0C50-B256-4E09-6BEC-398667A340FE}"/>
              </a:ext>
            </a:extLst>
          </p:cNvPr>
          <p:cNvSpPr txBox="1"/>
          <p:nvPr/>
        </p:nvSpPr>
        <p:spPr>
          <a:xfrm>
            <a:off x="1492966" y="495389"/>
            <a:ext cx="169483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Wireless</a:t>
            </a:r>
          </a:p>
        </p:txBody>
      </p:sp>
      <p:pic>
        <p:nvPicPr>
          <p:cNvPr id="6" name="Picture 5">
            <a:extLst>
              <a:ext uri="{FF2B5EF4-FFF2-40B4-BE49-F238E27FC236}">
                <a16:creationId xmlns:a16="http://schemas.microsoft.com/office/drawing/2014/main" id="{A0B208E5-852A-DE01-FC61-32FCAFF859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350" y="296454"/>
            <a:ext cx="5513769" cy="3742983"/>
          </a:xfrm>
          <a:prstGeom prst="rect">
            <a:avLst/>
          </a:prstGeom>
        </p:spPr>
      </p:pic>
      <p:sp>
        <p:nvSpPr>
          <p:cNvPr id="8" name="TextBox 7">
            <a:extLst>
              <a:ext uri="{FF2B5EF4-FFF2-40B4-BE49-F238E27FC236}">
                <a16:creationId xmlns:a16="http://schemas.microsoft.com/office/drawing/2014/main" id="{F4650DBA-0429-37B7-05DA-212C900A7A92}"/>
              </a:ext>
            </a:extLst>
          </p:cNvPr>
          <p:cNvSpPr txBox="1"/>
          <p:nvPr/>
        </p:nvSpPr>
        <p:spPr>
          <a:xfrm>
            <a:off x="334109" y="1558224"/>
            <a:ext cx="6134518" cy="4657685"/>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v"/>
              <a:tabLst/>
              <a:defRPr/>
            </a:pPr>
            <a:r>
              <a:rPr kumimoji="0" lang="en-US" sz="2800" b="1" i="0" u="none" strike="noStrike" kern="1200" cap="none" spc="0" normalizeH="0" baseline="0" noProof="0" dirty="0">
                <a:ln>
                  <a:noFill/>
                </a:ln>
                <a:solidFill>
                  <a:srgbClr val="4472C4">
                    <a:lumMod val="75000"/>
                  </a:srgbClr>
                </a:solidFill>
                <a:effectLst/>
                <a:uLnTx/>
                <a:uFillTx/>
                <a:latin typeface="Arial" panose="020B0604020202020204" pitchFamily="34" charset="0"/>
                <a:ea typeface="+mn-ea"/>
                <a:cs typeface="Arial" panose="020B0604020202020204" pitchFamily="34" charset="0"/>
              </a:rPr>
              <a:t>Definition </a:t>
            </a:r>
          </a:p>
          <a:p>
            <a:pPr marL="742950" lvl="1" indent="-285750">
              <a:lnSpc>
                <a:spcPct val="150000"/>
              </a:lnSpc>
              <a:buFont typeface="Arial" panose="020B0604020202020204" pitchFamily="34" charset="0"/>
              <a:buChar char="•"/>
              <a:defRPr/>
            </a:pPr>
            <a:r>
              <a:rPr kumimoji="0" lang="en-US" i="0" u="none" strike="noStrike" kern="1200" cap="none" spc="0" normalizeH="0" baseline="0" noProof="0" dirty="0">
                <a:ln>
                  <a:noFill/>
                </a:ln>
                <a:solidFill>
                  <a:schemeClr val="tx1">
                    <a:lumMod val="95000"/>
                    <a:lumOff val="5000"/>
                  </a:schemeClr>
                </a:solidFill>
                <a:effectLst/>
                <a:uLnTx/>
                <a:uFillTx/>
                <a:latin typeface="Arial" panose="020B0604020202020204" pitchFamily="34" charset="0"/>
                <a:ea typeface="+mn-ea"/>
                <a:cs typeface="Arial" panose="020B0604020202020204" pitchFamily="34" charset="0"/>
              </a:rPr>
              <a:t>The technology on which most wireless LANs are built today </a:t>
            </a:r>
          </a:p>
          <a:p>
            <a:pPr marL="457200" indent="-457200">
              <a:lnSpc>
                <a:spcPct val="150000"/>
              </a:lnSpc>
              <a:buFont typeface="Wingdings" panose="05000000000000000000" pitchFamily="2" charset="2"/>
              <a:buChar char="v"/>
              <a:defRPr/>
            </a:pPr>
            <a:r>
              <a:rPr kumimoji="0" lang="en-US" sz="2800" b="1" i="0" u="none" strike="noStrike" kern="1200" cap="none" spc="0" normalizeH="0" baseline="0" noProof="0" dirty="0">
                <a:ln>
                  <a:noFill/>
                </a:ln>
                <a:solidFill>
                  <a:srgbClr val="4472C4">
                    <a:lumMod val="75000"/>
                  </a:srgbClr>
                </a:solidFill>
                <a:effectLst/>
                <a:uLnTx/>
                <a:uFillTx/>
                <a:latin typeface="Arial" panose="020B0604020202020204" pitchFamily="34" charset="0"/>
                <a:ea typeface="+mn-ea"/>
                <a:cs typeface="Arial" panose="020B0604020202020204" pitchFamily="34" charset="0"/>
              </a:rPr>
              <a:t>Benefits</a:t>
            </a:r>
          </a:p>
          <a:p>
            <a:pPr marL="742950" lvl="1" indent="-285750">
              <a:lnSpc>
                <a:spcPct val="150000"/>
              </a:lnSpc>
              <a:buFont typeface="Arial" panose="020B0604020202020204" pitchFamily="34" charset="0"/>
              <a:buChar char="•"/>
              <a:defRPr/>
            </a:pPr>
            <a:r>
              <a:rPr kumimoji="0" lang="en-US" sz="1600" i="0" u="none" strike="noStrike" kern="1200" cap="none" spc="0" normalizeH="0" baseline="0" noProof="0" dirty="0">
                <a:ln>
                  <a:noFill/>
                </a:ln>
                <a:solidFill>
                  <a:schemeClr val="tx1">
                    <a:lumMod val="95000"/>
                    <a:lumOff val="5000"/>
                  </a:schemeClr>
                </a:solidFill>
                <a:effectLst/>
                <a:uLnTx/>
                <a:uFillTx/>
                <a:latin typeface="Arial" panose="020B0604020202020204" pitchFamily="34" charset="0"/>
                <a:ea typeface="+mn-ea"/>
                <a:cs typeface="Arial" panose="020B0604020202020204" pitchFamily="34" charset="0"/>
              </a:rPr>
              <a:t>Streamline communication between users from anywhere</a:t>
            </a:r>
          </a:p>
          <a:p>
            <a:pPr marL="457200" indent="-457200">
              <a:lnSpc>
                <a:spcPct val="150000"/>
              </a:lnSpc>
              <a:buFont typeface="Wingdings" panose="05000000000000000000" pitchFamily="2" charset="2"/>
              <a:buChar char="v"/>
              <a:defRPr/>
            </a:pPr>
            <a:r>
              <a:rPr kumimoji="0" lang="en-US" sz="2800" b="1" i="0" u="none" strike="noStrike" kern="1200" cap="none" spc="0" normalizeH="0" baseline="0" noProof="0" dirty="0">
                <a:ln>
                  <a:noFill/>
                </a:ln>
                <a:solidFill>
                  <a:srgbClr val="4472C4">
                    <a:lumMod val="75000"/>
                  </a:srgbClr>
                </a:solidFill>
                <a:effectLst/>
                <a:uLnTx/>
                <a:uFillTx/>
                <a:latin typeface="Arial" panose="020B0604020202020204" pitchFamily="34" charset="0"/>
                <a:ea typeface="+mn-ea"/>
                <a:cs typeface="Arial" panose="020B0604020202020204" pitchFamily="34" charset="0"/>
              </a:rPr>
              <a:t>Use it in the project</a:t>
            </a:r>
          </a:p>
          <a:p>
            <a:pPr marL="742950" lvl="1" indent="-285750">
              <a:lnSpc>
                <a:spcPct val="150000"/>
              </a:lnSpc>
              <a:buFont typeface="Arial" panose="020B0604020202020204" pitchFamily="34" charset="0"/>
              <a:buChar char="•"/>
              <a:defRPr/>
            </a:pPr>
            <a:r>
              <a:rPr kumimoji="0" lang="en-US" i="0" u="none" strike="noStrike" kern="1200" cap="none" spc="0" normalizeH="0" baseline="0" noProof="0" dirty="0">
                <a:ln>
                  <a:noFill/>
                </a:ln>
                <a:solidFill>
                  <a:schemeClr val="tx1">
                    <a:lumMod val="95000"/>
                    <a:lumOff val="5000"/>
                  </a:schemeClr>
                </a:solidFill>
                <a:effectLst/>
                <a:uLnTx/>
                <a:uFillTx/>
                <a:latin typeface="Arial" panose="020B0604020202020204" pitchFamily="34" charset="0"/>
                <a:ea typeface="+mn-ea"/>
                <a:cs typeface="Arial" panose="020B0604020202020204" pitchFamily="34" charset="0"/>
              </a:rPr>
              <a:t>To expand the network coverage of each role.</a:t>
            </a:r>
            <a:endParaRPr kumimoji="0" lang="ar-EG" i="0" u="none" strike="noStrike" kern="1200" cap="none" spc="0" normalizeH="0" baseline="0" noProof="0" dirty="0">
              <a:ln>
                <a:noFill/>
              </a:ln>
              <a:solidFill>
                <a:schemeClr val="tx1">
                  <a:lumMod val="95000"/>
                  <a:lumOff val="5000"/>
                </a:schemeClr>
              </a:solidFill>
              <a:effectLst/>
              <a:uLnTx/>
              <a:uFillTx/>
              <a:latin typeface="Arial" panose="020B0604020202020204" pitchFamily="34" charset="0"/>
              <a:ea typeface="+mn-ea"/>
              <a:cs typeface="Arial" panose="020B0604020202020204" pitchFamily="34" charset="0"/>
            </a:endParaRPr>
          </a:p>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v"/>
              <a:tabLst/>
              <a:defRPr/>
            </a:pPr>
            <a:r>
              <a:rPr kumimoji="0" lang="en-US" sz="2800" b="1" i="0" u="none" strike="noStrike" kern="1200" cap="none" spc="0" normalizeH="0" baseline="0" noProof="0" dirty="0">
                <a:ln>
                  <a:noFill/>
                </a:ln>
                <a:solidFill>
                  <a:srgbClr val="4472C4">
                    <a:lumMod val="75000"/>
                  </a:srgbClr>
                </a:solidFill>
                <a:effectLst/>
                <a:uLnTx/>
                <a:uFillTx/>
                <a:latin typeface="Arial" panose="020B0604020202020204" pitchFamily="34" charset="0"/>
                <a:ea typeface="+mn-ea"/>
                <a:cs typeface="Arial" panose="020B0604020202020204" pitchFamily="34" charset="0"/>
              </a:rPr>
              <a:t>Problems</a:t>
            </a:r>
          </a:p>
          <a:p>
            <a:pPr marL="800100" lvl="1" indent="-342900">
              <a:lnSpc>
                <a:spcPct val="150000"/>
              </a:lnSpc>
              <a:buFont typeface="Arial" panose="020B0604020202020204" pitchFamily="34" charset="0"/>
              <a:buChar char="•"/>
              <a:defRPr/>
            </a:pPr>
            <a:r>
              <a:rPr lang="en-US" dirty="0">
                <a:solidFill>
                  <a:schemeClr val="tx1">
                    <a:lumMod val="95000"/>
                    <a:lumOff val="5000"/>
                  </a:schemeClr>
                </a:solidFill>
                <a:latin typeface="Arial" panose="020B0604020202020204" pitchFamily="34" charset="0"/>
                <a:cs typeface="Arial" panose="020B0604020202020204" pitchFamily="34" charset="0"/>
              </a:rPr>
              <a:t> Weak network.</a:t>
            </a:r>
            <a:endParaRPr kumimoji="0" lang="ar-EG" i="0" u="none" strike="noStrike" kern="1200" cap="none" spc="0" normalizeH="0" baseline="0" noProof="0" dirty="0">
              <a:ln>
                <a:noFill/>
              </a:ln>
              <a:solidFill>
                <a:schemeClr val="tx1">
                  <a:lumMod val="95000"/>
                  <a:lumOff val="5000"/>
                </a:schemeClr>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1225465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الخط, شعار&#10;&#10;تم إنشاء الوصف تلقائياً">
            <a:extLst>
              <a:ext uri="{FF2B5EF4-FFF2-40B4-BE49-F238E27FC236}">
                <a16:creationId xmlns:a16="http://schemas.microsoft.com/office/drawing/2014/main" id="{490745EC-2FDC-D78F-C2F0-2358EDF7B1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196DB290-D99E-43B7-4C63-93F624017373}"/>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9B084327-449B-3D00-8813-143787726F10}"/>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20468554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a:extLst>
              <a:ext uri="{FF2B5EF4-FFF2-40B4-BE49-F238E27FC236}">
                <a16:creationId xmlns:a16="http://schemas.microsoft.com/office/drawing/2014/main" id="{B989167F-3BB1-AB80-C05D-94FBE82B1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E55CE126-9A59-B598-4E7D-059DB7389A1E}"/>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2AC0D4E5-9DA6-1026-9040-A583F50592E6}"/>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12755316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حاسوب محمول, الحاسوب&#10;&#10;تم إنشاء الوصف تلقائياً">
            <a:extLst>
              <a:ext uri="{FF2B5EF4-FFF2-40B4-BE49-F238E27FC236}">
                <a16:creationId xmlns:a16="http://schemas.microsoft.com/office/drawing/2014/main" id="{7EF755D0-12FF-7A2C-5E63-5BFCDAD99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5E157CDE-1B11-C576-8324-78D57C52E909}"/>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5AD9D052-E8B3-3E78-0954-91B02A6746FD}"/>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4189362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الخط&#10;&#10;تم إنشاء الوصف تلقائياً">
            <a:extLst>
              <a:ext uri="{FF2B5EF4-FFF2-40B4-BE49-F238E27FC236}">
                <a16:creationId xmlns:a16="http://schemas.microsoft.com/office/drawing/2014/main" id="{92F60465-78E5-19AF-6E83-1FBC969E1A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3E97A298-9FF2-0F8E-F179-103595E9E888}"/>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99C7CEBB-D92A-C1A7-CB4B-5461365BAB51}"/>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18586055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الإنترنت&#10;&#10;تم إنشاء الوصف تلقائياً">
            <a:extLst>
              <a:ext uri="{FF2B5EF4-FFF2-40B4-BE49-F238E27FC236}">
                <a16:creationId xmlns:a16="http://schemas.microsoft.com/office/drawing/2014/main" id="{F7398657-FE43-E037-097C-04CD68F96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8E883CE4-B1F5-8E79-CBF8-23EFA8899934}"/>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3A3B0386-C5AF-A764-C1DF-45E55FC87377}"/>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1888113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Flowchart: Stored Data 1">
            <a:hlinkClick r:id="rId2" action="ppaction://hlinksldjump"/>
            <a:extLst>
              <a:ext uri="{FF2B5EF4-FFF2-40B4-BE49-F238E27FC236}">
                <a16:creationId xmlns:a16="http://schemas.microsoft.com/office/drawing/2014/main" id="{3C22E981-E514-A1AD-A455-026D1B642A67}"/>
              </a:ext>
            </a:extLst>
          </p:cNvPr>
          <p:cNvSpPr/>
          <p:nvPr/>
        </p:nvSpPr>
        <p:spPr>
          <a:xfrm flipH="1">
            <a:off x="633800" y="220661"/>
            <a:ext cx="3439473"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Terminator 2">
            <a:hlinkClick r:id="rId2" action="ppaction://hlinksldjump"/>
            <a:extLst>
              <a:ext uri="{FF2B5EF4-FFF2-40B4-BE49-F238E27FC236}">
                <a16:creationId xmlns:a16="http://schemas.microsoft.com/office/drawing/2014/main" id="{8C20057F-2232-7667-175C-37356EDFC609}"/>
              </a:ext>
            </a:extLst>
          </p:cNvPr>
          <p:cNvSpPr/>
          <p:nvPr/>
        </p:nvSpPr>
        <p:spPr>
          <a:xfrm>
            <a:off x="-1010158" y="257574"/>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5B4A31B1-98EC-D6DB-3A0A-D9F98C8FEF53}"/>
              </a:ext>
            </a:extLst>
          </p:cNvPr>
          <p:cNvSpPr txBox="1"/>
          <p:nvPr/>
        </p:nvSpPr>
        <p:spPr>
          <a:xfrm>
            <a:off x="1161590" y="191567"/>
            <a:ext cx="2911684" cy="769441"/>
          </a:xfrm>
          <a:prstGeom prst="rect">
            <a:avLst/>
          </a:prstGeom>
          <a:noFill/>
        </p:spPr>
        <p:txBody>
          <a:bodyPr wrap="square" rtlCol="0">
            <a:spAutoFit/>
          </a:bodyPr>
          <a:lstStyle/>
          <a:p>
            <a:r>
              <a:rPr lang="en-US" sz="2400" dirty="0">
                <a:solidFill>
                  <a:schemeClr val="bg1"/>
                </a:solidFill>
                <a:latin typeface="Arial Black" panose="020B0A04020102020204" pitchFamily="34" charset="0"/>
              </a:rPr>
              <a:t>Me</a:t>
            </a:r>
            <a:r>
              <a:rPr lang="en-US" sz="2000" dirty="0">
                <a:solidFill>
                  <a:schemeClr val="bg1"/>
                </a:solidFill>
                <a:latin typeface="Arial Black" panose="020B0A04020102020204" pitchFamily="34" charset="0"/>
              </a:rPr>
              <a:t>thodology and Tools</a:t>
            </a:r>
          </a:p>
        </p:txBody>
      </p:sp>
      <p:sp>
        <p:nvSpPr>
          <p:cNvPr id="5" name="TextBox 4">
            <a:extLst>
              <a:ext uri="{FF2B5EF4-FFF2-40B4-BE49-F238E27FC236}">
                <a16:creationId xmlns:a16="http://schemas.microsoft.com/office/drawing/2014/main" id="{F5ADEE87-241E-488F-98EC-AD79F33E493A}"/>
              </a:ext>
            </a:extLst>
          </p:cNvPr>
          <p:cNvSpPr txBox="1"/>
          <p:nvPr/>
        </p:nvSpPr>
        <p:spPr>
          <a:xfrm>
            <a:off x="266218" y="1147787"/>
            <a:ext cx="9039828" cy="1107996"/>
          </a:xfrm>
          <a:prstGeom prst="rect">
            <a:avLst/>
          </a:prstGeom>
          <a:noFill/>
        </p:spPr>
        <p:txBody>
          <a:bodyPr wrap="square" rtlCol="0">
            <a:spAutoFit/>
          </a:bodyPr>
          <a:lstStyle/>
          <a:p>
            <a:r>
              <a:rPr lang="en-US" sz="2800" b="1" dirty="0">
                <a:solidFill>
                  <a:schemeClr val="accent1">
                    <a:lumMod val="75000"/>
                  </a:schemeClr>
                </a:solidFill>
                <a:latin typeface="Arial" panose="020B0604020202020204" pitchFamily="34" charset="0"/>
                <a:cs typeface="Arial" panose="020B0604020202020204" pitchFamily="34" charset="0"/>
              </a:rPr>
              <a:t>Project Methodology</a:t>
            </a:r>
          </a:p>
          <a:p>
            <a:endParaRPr lang="en-US" sz="2000" dirty="0"/>
          </a:p>
          <a:p>
            <a:endParaRPr lang="en-US" dirty="0"/>
          </a:p>
        </p:txBody>
      </p:sp>
      <p:sp>
        <p:nvSpPr>
          <p:cNvPr id="6" name="TextBox 5">
            <a:extLst>
              <a:ext uri="{FF2B5EF4-FFF2-40B4-BE49-F238E27FC236}">
                <a16:creationId xmlns:a16="http://schemas.microsoft.com/office/drawing/2014/main" id="{87909CF2-AF13-7B5B-07C3-04D741F22FD4}"/>
              </a:ext>
            </a:extLst>
          </p:cNvPr>
          <p:cNvSpPr txBox="1"/>
          <p:nvPr/>
        </p:nvSpPr>
        <p:spPr>
          <a:xfrm>
            <a:off x="7733286" y="1365344"/>
            <a:ext cx="3923817" cy="1077218"/>
          </a:xfrm>
          <a:prstGeom prst="rect">
            <a:avLst/>
          </a:prstGeom>
          <a:noFill/>
        </p:spPr>
        <p:txBody>
          <a:bodyPr wrap="square" rtlCol="0">
            <a:spAutoFit/>
          </a:bodyPr>
          <a:lstStyle/>
          <a:p>
            <a:r>
              <a:rPr lang="en-US" sz="2800" b="1" dirty="0">
                <a:solidFill>
                  <a:schemeClr val="accent1">
                    <a:lumMod val="75000"/>
                  </a:schemeClr>
                </a:solidFill>
                <a:latin typeface="Arial" panose="020B0604020202020204" pitchFamily="34" charset="0"/>
                <a:cs typeface="Arial" panose="020B0604020202020204" pitchFamily="34" charset="0"/>
              </a:rPr>
              <a:t>Tools</a:t>
            </a:r>
            <a:r>
              <a:rPr lang="en-US" b="1" dirty="0">
                <a:solidFill>
                  <a:schemeClr val="accent1">
                    <a:lumMod val="75000"/>
                  </a:schemeClr>
                </a:solidFill>
              </a:rPr>
              <a:t> </a:t>
            </a:r>
            <a:r>
              <a:rPr lang="en-US" sz="2800" b="1" dirty="0">
                <a:solidFill>
                  <a:schemeClr val="accent1">
                    <a:lumMod val="75000"/>
                  </a:schemeClr>
                </a:solidFill>
                <a:latin typeface="Arial" panose="020B0604020202020204" pitchFamily="34" charset="0"/>
                <a:cs typeface="Arial" panose="020B0604020202020204" pitchFamily="34" charset="0"/>
              </a:rPr>
              <a:t>Used</a:t>
            </a:r>
          </a:p>
          <a:p>
            <a:pPr>
              <a:buFont typeface="Arial" panose="020B0604020202020204" pitchFamily="34" charset="0"/>
              <a:buChar char="•"/>
            </a:pPr>
            <a:r>
              <a:rPr lang="en-US" b="1" dirty="0"/>
              <a:t>Cisco Packet Tracer</a:t>
            </a:r>
            <a:endParaRPr lang="en-US" dirty="0"/>
          </a:p>
          <a:p>
            <a:endParaRPr lang="en-US" dirty="0"/>
          </a:p>
        </p:txBody>
      </p:sp>
      <p:sp>
        <p:nvSpPr>
          <p:cNvPr id="7" name="Oval 6">
            <a:extLst>
              <a:ext uri="{FF2B5EF4-FFF2-40B4-BE49-F238E27FC236}">
                <a16:creationId xmlns:a16="http://schemas.microsoft.com/office/drawing/2014/main" id="{3E59C347-1395-530E-738F-E24DD3EB6321}"/>
              </a:ext>
            </a:extLst>
          </p:cNvPr>
          <p:cNvSpPr/>
          <p:nvPr/>
        </p:nvSpPr>
        <p:spPr>
          <a:xfrm>
            <a:off x="9468465" y="4495198"/>
            <a:ext cx="3401961" cy="34019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A2E1036F-A115-C935-7EB6-021C029E5091}"/>
              </a:ext>
            </a:extLst>
          </p:cNvPr>
          <p:cNvSpPr/>
          <p:nvPr/>
        </p:nvSpPr>
        <p:spPr>
          <a:xfrm>
            <a:off x="9695195" y="4645792"/>
            <a:ext cx="2892552" cy="299883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3BC86AF-17C6-9A75-8749-C9EF31294048}"/>
              </a:ext>
            </a:extLst>
          </p:cNvPr>
          <p:cNvSpPr/>
          <p:nvPr/>
        </p:nvSpPr>
        <p:spPr>
          <a:xfrm rot="2429794">
            <a:off x="9813311" y="5000852"/>
            <a:ext cx="3482723" cy="27498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8B1A976-45D9-6958-1775-01460DA40EFD}"/>
              </a:ext>
            </a:extLst>
          </p:cNvPr>
          <p:cNvSpPr/>
          <p:nvPr/>
        </p:nvSpPr>
        <p:spPr>
          <a:xfrm rot="2429794">
            <a:off x="10055049" y="5111625"/>
            <a:ext cx="2961221" cy="2423968"/>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3896E23-1CE6-345D-87AC-0CEE70D7C088}"/>
              </a:ext>
            </a:extLst>
          </p:cNvPr>
          <p:cNvSpPr/>
          <p:nvPr/>
        </p:nvSpPr>
        <p:spPr>
          <a:xfrm>
            <a:off x="10597023" y="3608489"/>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E4C9E6E-1939-4CA6-507D-1B36A91CDE85}"/>
              </a:ext>
            </a:extLst>
          </p:cNvPr>
          <p:cNvSpPr/>
          <p:nvPr/>
        </p:nvSpPr>
        <p:spPr>
          <a:xfrm>
            <a:off x="10799461" y="3766941"/>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9694148-D3E4-4484-C7B6-297D2656C2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2231" y="1840375"/>
            <a:ext cx="5148915" cy="4796964"/>
          </a:xfrm>
          <a:prstGeom prst="rect">
            <a:avLst/>
          </a:prstGeom>
        </p:spPr>
      </p:pic>
    </p:spTree>
    <p:extLst>
      <p:ext uri="{BB962C8B-B14F-4D97-AF65-F5344CB8AC3E}">
        <p14:creationId xmlns:p14="http://schemas.microsoft.com/office/powerpoint/2010/main" val="2664375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التصميم&#10;&#10;تم إنشاء الوصف تلقائياً">
            <a:extLst>
              <a:ext uri="{FF2B5EF4-FFF2-40B4-BE49-F238E27FC236}">
                <a16:creationId xmlns:a16="http://schemas.microsoft.com/office/drawing/2014/main" id="{A5EC4F67-2D05-F5CB-12F4-A791703722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CD661901-501C-7EFA-8B26-D914AAC58A5A}"/>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C56628A2-99A2-7F41-DC0B-351047FFA881}"/>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12840408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رسم بياني, التصميم&#10;&#10;تم إنشاء الوصف تلقائياً">
            <a:extLst>
              <a:ext uri="{FF2B5EF4-FFF2-40B4-BE49-F238E27FC236}">
                <a16:creationId xmlns:a16="http://schemas.microsoft.com/office/drawing/2014/main" id="{5DA78FE2-E0D0-60D7-AE76-64D14A0B54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148" y="643467"/>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9FD30711-5A51-FEFB-D620-E5BB4D989B25}"/>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5466E580-919E-AC76-D997-D02E0CB109BD}"/>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24023713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لقطة شاشة&#10;&#10;تم إنشاء الوصف تلقائياً">
            <a:extLst>
              <a:ext uri="{FF2B5EF4-FFF2-40B4-BE49-F238E27FC236}">
                <a16:creationId xmlns:a16="http://schemas.microsoft.com/office/drawing/2014/main" id="{30F2F615-709D-6D1E-FBEA-AE93FB00F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6290" y="774176"/>
            <a:ext cx="891370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Pentagon 1">
            <a:hlinkClick r:id="rId3" action="ppaction://hlinksldjump"/>
            <a:extLst>
              <a:ext uri="{FF2B5EF4-FFF2-40B4-BE49-F238E27FC236}">
                <a16:creationId xmlns:a16="http://schemas.microsoft.com/office/drawing/2014/main" id="{773477AC-F068-AA03-350D-358F97E5349F}"/>
              </a:ext>
            </a:extLst>
          </p:cNvPr>
          <p:cNvSpPr/>
          <p:nvPr/>
        </p:nvSpPr>
        <p:spPr>
          <a:xfrm>
            <a:off x="16868" y="247949"/>
            <a:ext cx="1047750" cy="958493"/>
          </a:xfrm>
          <a:prstGeom prst="homePlate">
            <a:avLst>
              <a:gd name="adj" fmla="val 49062"/>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2">
            <a:hlinkClick r:id="rId3" action="ppaction://hlinksldjump"/>
            <a:extLst>
              <a:ext uri="{FF2B5EF4-FFF2-40B4-BE49-F238E27FC236}">
                <a16:creationId xmlns:a16="http://schemas.microsoft.com/office/drawing/2014/main" id="{90F900F2-9A37-5A3B-39CE-6AC6EA100D9E}"/>
              </a:ext>
            </a:extLst>
          </p:cNvPr>
          <p:cNvSpPr/>
          <p:nvPr/>
        </p:nvSpPr>
        <p:spPr>
          <a:xfrm>
            <a:off x="873600" y="242682"/>
            <a:ext cx="2743200" cy="958493"/>
          </a:xfrm>
          <a:prstGeom prst="chevron">
            <a:avLst/>
          </a:prstGeom>
          <a:solidFill>
            <a:schemeClr val="accent4">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Wireless</a:t>
            </a:r>
          </a:p>
        </p:txBody>
      </p:sp>
    </p:spTree>
    <p:extLst>
      <p:ext uri="{BB962C8B-B14F-4D97-AF65-F5344CB8AC3E}">
        <p14:creationId xmlns:p14="http://schemas.microsoft.com/office/powerpoint/2010/main" val="389749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730A09A7-A1AB-3B77-8E98-C7D0F4591EEB}"/>
              </a:ext>
            </a:extLst>
          </p:cNvPr>
          <p:cNvSpPr/>
          <p:nvPr/>
        </p:nvSpPr>
        <p:spPr>
          <a:xfrm>
            <a:off x="860322" y="200809"/>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solidFill>
                <a:schemeClr val="tx1"/>
              </a:solidFill>
            </a:endParaRPr>
          </a:p>
        </p:txBody>
      </p:sp>
      <p:sp>
        <p:nvSpPr>
          <p:cNvPr id="3" name="Arrow: Pentagon 2">
            <a:hlinkClick r:id="rId2" action="ppaction://hlinksldjump"/>
            <a:extLst>
              <a:ext uri="{FF2B5EF4-FFF2-40B4-BE49-F238E27FC236}">
                <a16:creationId xmlns:a16="http://schemas.microsoft.com/office/drawing/2014/main" id="{A9347BE9-358F-A8A6-FD77-9F08D05F1E13}"/>
              </a:ext>
            </a:extLst>
          </p:cNvPr>
          <p:cNvSpPr/>
          <p:nvPr/>
        </p:nvSpPr>
        <p:spPr>
          <a:xfrm>
            <a:off x="0" y="200809"/>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TextBox 3">
            <a:hlinkClick r:id="rId2" action="ppaction://hlinksldjump"/>
            <a:extLst>
              <a:ext uri="{FF2B5EF4-FFF2-40B4-BE49-F238E27FC236}">
                <a16:creationId xmlns:a16="http://schemas.microsoft.com/office/drawing/2014/main" id="{ECCEAF18-2128-C6E0-A82D-28D12697D28C}"/>
              </a:ext>
            </a:extLst>
          </p:cNvPr>
          <p:cNvSpPr txBox="1"/>
          <p:nvPr/>
        </p:nvSpPr>
        <p:spPr>
          <a:xfrm>
            <a:off x="1337471" y="495389"/>
            <a:ext cx="2466630"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Remote access</a:t>
            </a:r>
          </a:p>
        </p:txBody>
      </p:sp>
      <p:sp>
        <p:nvSpPr>
          <p:cNvPr id="6" name="TextBox 5">
            <a:extLst>
              <a:ext uri="{FF2B5EF4-FFF2-40B4-BE49-F238E27FC236}">
                <a16:creationId xmlns:a16="http://schemas.microsoft.com/office/drawing/2014/main" id="{679E8A50-8D8C-15DF-70EB-3F6FB96137B3}"/>
              </a:ext>
            </a:extLst>
          </p:cNvPr>
          <p:cNvSpPr txBox="1"/>
          <p:nvPr/>
        </p:nvSpPr>
        <p:spPr>
          <a:xfrm>
            <a:off x="-38582" y="1410017"/>
            <a:ext cx="6134582" cy="4037965"/>
          </a:xfrm>
          <a:prstGeom prst="rect">
            <a:avLst/>
          </a:prstGeom>
          <a:noFill/>
        </p:spPr>
        <p:txBody>
          <a:bodyPr wrap="square">
            <a:spAutoFit/>
          </a:bodyPr>
          <a:lstStyle/>
          <a:p>
            <a:pPr marR="0" indent="457200">
              <a:lnSpc>
                <a:spcPct val="120000"/>
              </a:lnSpc>
              <a:spcBef>
                <a:spcPts val="0"/>
              </a:spcBef>
              <a:spcAft>
                <a:spcPts val="1000"/>
              </a:spcAft>
            </a:pPr>
            <a:r>
              <a:rPr lang="en-US" sz="2800" b="1" dirty="0">
                <a:solidFill>
                  <a:srgbClr val="4472C4"/>
                </a:solidFill>
              </a:rPr>
              <a:t>key Benefits of Remote Access:</a:t>
            </a:r>
          </a:p>
          <a:p>
            <a:pPr marL="1257300" lvl="2" indent="-342900">
              <a:lnSpc>
                <a:spcPct val="120000"/>
              </a:lnSpc>
              <a:buFont typeface="Symbol" panose="05050102010706020507" pitchFamily="18" charset="2"/>
              <a:buChar char=""/>
            </a:pPr>
            <a:r>
              <a:rPr lang="en-US" b="1" dirty="0">
                <a:effectLst/>
                <a:latin typeface="Times New Roman" panose="02020603050405020304" pitchFamily="18" charset="0"/>
                <a:ea typeface="Times New Roman" panose="02020603050405020304" pitchFamily="18" charset="0"/>
                <a:cs typeface="Arial" panose="020B0604020202020204" pitchFamily="34" charset="0"/>
              </a:rPr>
              <a:t>Flexibility:</a:t>
            </a:r>
            <a:r>
              <a:rPr lang="en-US" dirty="0">
                <a:effectLst/>
                <a:latin typeface="Times New Roman" panose="02020603050405020304" pitchFamily="18" charset="0"/>
                <a:ea typeface="Times New Roman" panose="02020603050405020304" pitchFamily="18" charset="0"/>
                <a:cs typeface="Arial" panose="020B0604020202020204" pitchFamily="34" charset="0"/>
              </a:rPr>
              <a:t> Enables users to access network resources from anywhere, at any time, which is especially beneficial for remote learning and telecommuting.</a:t>
            </a:r>
            <a:endParaRPr lang="en-US" sz="1400" dirty="0">
              <a:effectLst/>
              <a:latin typeface="Calibri" panose="020F0502020204030204" pitchFamily="34" charset="0"/>
              <a:ea typeface="Times New Roman" panose="02020603050405020304" pitchFamily="18" charset="0"/>
              <a:cs typeface="Arial" panose="020B0604020202020204" pitchFamily="34" charset="0"/>
            </a:endParaRPr>
          </a:p>
          <a:p>
            <a:pPr marL="1257300" lvl="2" indent="-342900">
              <a:lnSpc>
                <a:spcPct val="120000"/>
              </a:lnSpc>
              <a:buFont typeface="Symbol" panose="05050102010706020507" pitchFamily="18" charset="2"/>
              <a:buChar char=""/>
            </a:pPr>
            <a:r>
              <a:rPr lang="en-US" b="1" dirty="0">
                <a:effectLst/>
                <a:latin typeface="Times New Roman" panose="02020603050405020304" pitchFamily="18" charset="0"/>
                <a:ea typeface="Times New Roman" panose="02020603050405020304" pitchFamily="18" charset="0"/>
                <a:cs typeface="Arial" panose="020B0604020202020204" pitchFamily="34" charset="0"/>
              </a:rPr>
              <a:t>Security:</a:t>
            </a:r>
            <a:r>
              <a:rPr lang="en-US" dirty="0">
                <a:effectLst/>
                <a:latin typeface="Times New Roman" panose="02020603050405020304" pitchFamily="18" charset="0"/>
                <a:ea typeface="Times New Roman" panose="02020603050405020304" pitchFamily="18" charset="0"/>
                <a:cs typeface="Arial" panose="020B0604020202020204" pitchFamily="34" charset="0"/>
              </a:rPr>
              <a:t> Ensures data is encrypted and secure during transmission over public networks, protecting sensitive information from interception.</a:t>
            </a:r>
            <a:endParaRPr lang="en-US" sz="1400" dirty="0">
              <a:effectLst/>
              <a:latin typeface="Calibri" panose="020F0502020204030204" pitchFamily="34" charset="0"/>
              <a:ea typeface="Times New Roman" panose="02020603050405020304" pitchFamily="18" charset="0"/>
              <a:cs typeface="Arial" panose="020B0604020202020204" pitchFamily="34" charset="0"/>
            </a:endParaRPr>
          </a:p>
          <a:p>
            <a:pPr marL="1257300" lvl="2" indent="-342900">
              <a:lnSpc>
                <a:spcPct val="120000"/>
              </a:lnSpc>
              <a:spcAft>
                <a:spcPts val="1000"/>
              </a:spcAft>
              <a:buFont typeface="Symbol" panose="05050102010706020507" pitchFamily="18" charset="2"/>
              <a:buChar char=""/>
            </a:pPr>
            <a:r>
              <a:rPr lang="en-US" b="1" dirty="0">
                <a:effectLst/>
                <a:latin typeface="Times New Roman" panose="02020603050405020304" pitchFamily="18" charset="0"/>
                <a:ea typeface="Times New Roman" panose="02020603050405020304" pitchFamily="18" charset="0"/>
                <a:cs typeface="Arial" panose="020B0604020202020204" pitchFamily="34" charset="0"/>
              </a:rPr>
              <a:t>Productivity:</a:t>
            </a:r>
            <a:r>
              <a:rPr lang="en-US" dirty="0">
                <a:effectLst/>
                <a:latin typeface="Times New Roman" panose="02020603050405020304" pitchFamily="18" charset="0"/>
                <a:ea typeface="Times New Roman" panose="02020603050405020304" pitchFamily="18" charset="0"/>
                <a:cs typeface="Arial" panose="020B0604020202020204" pitchFamily="34" charset="0"/>
              </a:rPr>
              <a:t> Allows users to work remotely without losing access to essential tools and resources, thereby maintaining productivity</a:t>
            </a:r>
            <a:endParaRPr lang="en-US" sz="1400" dirty="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8" name="TextBox 7">
            <a:extLst>
              <a:ext uri="{FF2B5EF4-FFF2-40B4-BE49-F238E27FC236}">
                <a16:creationId xmlns:a16="http://schemas.microsoft.com/office/drawing/2014/main" id="{E8BA3ABC-8761-D27B-FC08-221F731132EC}"/>
              </a:ext>
            </a:extLst>
          </p:cNvPr>
          <p:cNvSpPr txBox="1"/>
          <p:nvPr/>
        </p:nvSpPr>
        <p:spPr>
          <a:xfrm>
            <a:off x="5509550" y="1410017"/>
            <a:ext cx="5347503" cy="3501408"/>
          </a:xfrm>
          <a:prstGeom prst="rect">
            <a:avLst/>
          </a:prstGeom>
          <a:noFill/>
        </p:spPr>
        <p:txBody>
          <a:bodyPr wrap="square">
            <a:spAutoFit/>
          </a:bodyPr>
          <a:lstStyle/>
          <a:p>
            <a:pPr indent="457200">
              <a:lnSpc>
                <a:spcPct val="120000"/>
              </a:lnSpc>
              <a:spcAft>
                <a:spcPts val="1000"/>
              </a:spcAft>
            </a:pPr>
            <a:r>
              <a:rPr lang="en-US" sz="2800" b="1" dirty="0">
                <a:solidFill>
                  <a:srgbClr val="4472C4"/>
                </a:solidFill>
              </a:rPr>
              <a:t>Secure Shell (SSH):</a:t>
            </a:r>
          </a:p>
          <a:p>
            <a:pPr marL="914400" marR="0">
              <a:lnSpc>
                <a:spcPct val="120000"/>
              </a:lnSpc>
              <a:spcBef>
                <a:spcPts val="0"/>
              </a:spcBef>
              <a:spcAft>
                <a:spcPts val="1000"/>
              </a:spcAf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Description: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Provides a secure way to access and manage network devices and servers remotely via command-line interface.</a:t>
            </a:r>
            <a:endParaRPr lang="en-US" sz="1400" dirty="0">
              <a:effectLst/>
              <a:latin typeface="Calibri" panose="020F0502020204030204" pitchFamily="34" charset="0"/>
              <a:ea typeface="Times New Roman" panose="02020603050405020304" pitchFamily="18" charset="0"/>
              <a:cs typeface="Arial" panose="020B0604020202020204" pitchFamily="34" charset="0"/>
            </a:endParaRPr>
          </a:p>
          <a:p>
            <a:pPr marL="914400" marR="0">
              <a:lnSpc>
                <a:spcPct val="120000"/>
              </a:lnSpc>
              <a:spcBef>
                <a:spcPts val="0"/>
              </a:spcBef>
              <a:spcAft>
                <a:spcPts val="1000"/>
              </a:spcAf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Use Case: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IT staff and researchers can remotely manage servers and network infrastructure securely, ensuring that administrative tasks can be performed from any location.</a:t>
            </a:r>
            <a:endParaRPr lang="en-US" sz="14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9" name="Picture 8">
            <a:extLst>
              <a:ext uri="{FF2B5EF4-FFF2-40B4-BE49-F238E27FC236}">
                <a16:creationId xmlns:a16="http://schemas.microsoft.com/office/drawing/2014/main" id="{0205F741-C1D2-EFD1-472F-BA19B9D28EEA}"/>
              </a:ext>
            </a:extLst>
          </p:cNvPr>
          <p:cNvPicPr>
            <a:picLocks noChangeAspect="1"/>
          </p:cNvPicPr>
          <p:nvPr/>
        </p:nvPicPr>
        <p:blipFill>
          <a:blip r:embed="rId3"/>
          <a:stretch>
            <a:fillRect/>
          </a:stretch>
        </p:blipFill>
        <p:spPr>
          <a:xfrm>
            <a:off x="10017927" y="2486157"/>
            <a:ext cx="2054530" cy="1536325"/>
          </a:xfrm>
          <a:prstGeom prst="rect">
            <a:avLst/>
          </a:prstGeom>
        </p:spPr>
      </p:pic>
      <p:sp>
        <p:nvSpPr>
          <p:cNvPr id="10" name="Oval 9">
            <a:extLst>
              <a:ext uri="{FF2B5EF4-FFF2-40B4-BE49-F238E27FC236}">
                <a16:creationId xmlns:a16="http://schemas.microsoft.com/office/drawing/2014/main" id="{B70B50A9-03DB-558A-0E73-D985AB366B14}"/>
              </a:ext>
            </a:extLst>
          </p:cNvPr>
          <p:cNvSpPr/>
          <p:nvPr/>
        </p:nvSpPr>
        <p:spPr>
          <a:xfrm>
            <a:off x="9591964" y="4909191"/>
            <a:ext cx="3401961" cy="34019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E3C517C-2DF9-318F-A415-39DDFDF8937F}"/>
              </a:ext>
            </a:extLst>
          </p:cNvPr>
          <p:cNvSpPr/>
          <p:nvPr/>
        </p:nvSpPr>
        <p:spPr>
          <a:xfrm>
            <a:off x="9818694" y="5059785"/>
            <a:ext cx="2892552" cy="299883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64D05DF-22E4-A737-C286-6AC53207AE19}"/>
              </a:ext>
            </a:extLst>
          </p:cNvPr>
          <p:cNvSpPr/>
          <p:nvPr/>
        </p:nvSpPr>
        <p:spPr>
          <a:xfrm rot="2429794">
            <a:off x="9936810" y="5414845"/>
            <a:ext cx="3482723" cy="27498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AE259EA-4A23-87FA-F109-398D4FF3DA6C}"/>
              </a:ext>
            </a:extLst>
          </p:cNvPr>
          <p:cNvSpPr/>
          <p:nvPr/>
        </p:nvSpPr>
        <p:spPr>
          <a:xfrm rot="2429794">
            <a:off x="10178548" y="5525618"/>
            <a:ext cx="2961221" cy="2423968"/>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DDA8FAD-3072-8FFC-22F8-6917689379F2}"/>
              </a:ext>
            </a:extLst>
          </p:cNvPr>
          <p:cNvSpPr/>
          <p:nvPr/>
        </p:nvSpPr>
        <p:spPr>
          <a:xfrm>
            <a:off x="10720522" y="4022482"/>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05074F7-3262-1B01-1823-86011433738F}"/>
              </a:ext>
            </a:extLst>
          </p:cNvPr>
          <p:cNvSpPr/>
          <p:nvPr/>
        </p:nvSpPr>
        <p:spPr>
          <a:xfrm>
            <a:off x="10922960" y="4180934"/>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72838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كابل, معدات طبية&#10;&#10;تم إنشاء الوصف تلقائياً">
            <a:extLst>
              <a:ext uri="{FF2B5EF4-FFF2-40B4-BE49-F238E27FC236}">
                <a16:creationId xmlns:a16="http://schemas.microsoft.com/office/drawing/2014/main" id="{87481D75-933B-B122-2F5C-656A6A41B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5427" y="774176"/>
            <a:ext cx="7378894"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2">
            <a:hlinkClick r:id="rId3" action="ppaction://hlinksldjump"/>
            <a:extLst>
              <a:ext uri="{FF2B5EF4-FFF2-40B4-BE49-F238E27FC236}">
                <a16:creationId xmlns:a16="http://schemas.microsoft.com/office/drawing/2014/main" id="{CA88CC23-7BB8-3DCA-3364-016435BD90C0}"/>
              </a:ext>
            </a:extLst>
          </p:cNvPr>
          <p:cNvSpPr/>
          <p:nvPr/>
        </p:nvSpPr>
        <p:spPr>
          <a:xfrm>
            <a:off x="0" y="200808"/>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07813C58-A4D4-B057-3486-7A8BF057C212}"/>
              </a:ext>
            </a:extLst>
          </p:cNvPr>
          <p:cNvSpPr/>
          <p:nvPr/>
        </p:nvSpPr>
        <p:spPr>
          <a:xfrm>
            <a:off x="860322" y="200809"/>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Remote access</a:t>
            </a:r>
          </a:p>
        </p:txBody>
      </p:sp>
    </p:spTree>
    <p:extLst>
      <p:ext uri="{BB962C8B-B14F-4D97-AF65-F5344CB8AC3E}">
        <p14:creationId xmlns:p14="http://schemas.microsoft.com/office/powerpoint/2010/main" val="2949700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صورة 2" descr="صورة تحتوي على نص, لقطة شاشة, صفحة ويب, موقع إلكتروني&#10;&#10;تم إنشاء الوصف تلقائياً">
            <a:extLst>
              <a:ext uri="{FF2B5EF4-FFF2-40B4-BE49-F238E27FC236}">
                <a16:creationId xmlns:a16="http://schemas.microsoft.com/office/drawing/2014/main" id="{B53D0CF5-6D7C-7725-831C-B0CF390AC5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535" y="986518"/>
            <a:ext cx="7791699"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2">
            <a:hlinkClick r:id="rId3" action="ppaction://hlinksldjump"/>
            <a:extLst>
              <a:ext uri="{FF2B5EF4-FFF2-40B4-BE49-F238E27FC236}">
                <a16:creationId xmlns:a16="http://schemas.microsoft.com/office/drawing/2014/main" id="{C7840A3C-D3F8-9EBA-8857-7F418BAE1C95}"/>
              </a:ext>
            </a:extLst>
          </p:cNvPr>
          <p:cNvSpPr/>
          <p:nvPr/>
        </p:nvSpPr>
        <p:spPr>
          <a:xfrm>
            <a:off x="0" y="200808"/>
            <a:ext cx="1047750" cy="958493"/>
          </a:xfrm>
          <a:prstGeom prst="homePlate">
            <a:avLst>
              <a:gd name="adj" fmla="val 49062"/>
            </a:avLst>
          </a:prstGeom>
          <a:solidFill>
            <a:schemeClr val="accent6">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sp>
        <p:nvSpPr>
          <p:cNvPr id="4" name="Arrow: Chevron 1">
            <a:hlinkClick r:id="rId3" action="ppaction://hlinksldjump"/>
            <a:extLst>
              <a:ext uri="{FF2B5EF4-FFF2-40B4-BE49-F238E27FC236}">
                <a16:creationId xmlns:a16="http://schemas.microsoft.com/office/drawing/2014/main" id="{5B1D26B2-A2AD-75EF-0F6B-58786728CE85}"/>
              </a:ext>
            </a:extLst>
          </p:cNvPr>
          <p:cNvSpPr/>
          <p:nvPr/>
        </p:nvSpPr>
        <p:spPr>
          <a:xfrm>
            <a:off x="860322" y="200809"/>
            <a:ext cx="3041117" cy="958493"/>
          </a:xfrm>
          <a:prstGeom prst="chevron">
            <a:avLst/>
          </a:prstGeom>
          <a:solidFill>
            <a:schemeClr val="accent6">
              <a:lumMod val="40000"/>
              <a:lumOff val="60000"/>
            </a:schemeClr>
          </a:solidFill>
          <a:ln>
            <a:solidFill>
              <a:schemeClr val="tx1">
                <a:lumMod val="95000"/>
                <a:lumOff val="5000"/>
              </a:schemeClr>
            </a:solidFill>
          </a:ln>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1"/>
            <a:r>
              <a:rPr lang="en-US" b="1" dirty="0">
                <a:solidFill>
                  <a:schemeClr val="tx1"/>
                </a:solidFill>
                <a:latin typeface="Arial Black" panose="020B0A04020102020204" pitchFamily="34" charset="0"/>
              </a:rPr>
              <a:t>Remote access</a:t>
            </a:r>
          </a:p>
        </p:txBody>
      </p:sp>
    </p:spTree>
    <p:extLst>
      <p:ext uri="{BB962C8B-B14F-4D97-AF65-F5344CB8AC3E}">
        <p14:creationId xmlns:p14="http://schemas.microsoft.com/office/powerpoint/2010/main" val="38405501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955C547E-CFD4-DB30-B740-8E4646C70820}"/>
              </a:ext>
            </a:extLst>
          </p:cNvPr>
          <p:cNvSpPr/>
          <p:nvPr/>
        </p:nvSpPr>
        <p:spPr>
          <a:xfrm>
            <a:off x="0" y="200809"/>
            <a:ext cx="1047750" cy="958493"/>
          </a:xfrm>
          <a:prstGeom prst="homePlate">
            <a:avLst>
              <a:gd name="adj" fmla="val 49062"/>
            </a:avLst>
          </a:prstGeom>
          <a:solidFill>
            <a:schemeClr val="accent3">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CBE3C946-FE66-6CF2-7B64-33C1CC4A4697}"/>
              </a:ext>
            </a:extLst>
          </p:cNvPr>
          <p:cNvSpPr/>
          <p:nvPr/>
        </p:nvSpPr>
        <p:spPr>
          <a:xfrm>
            <a:off x="792764" y="200809"/>
            <a:ext cx="2743200" cy="958493"/>
          </a:xfrm>
          <a:prstGeom prst="chevron">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6FEEE4AD-3C14-F609-A4AD-47BA6A9BEC30}"/>
              </a:ext>
            </a:extLst>
          </p:cNvPr>
          <p:cNvSpPr txBox="1"/>
          <p:nvPr/>
        </p:nvSpPr>
        <p:spPr>
          <a:xfrm>
            <a:off x="1419244" y="495389"/>
            <a:ext cx="174522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SERVERS</a:t>
            </a:r>
          </a:p>
        </p:txBody>
      </p:sp>
      <p:sp>
        <p:nvSpPr>
          <p:cNvPr id="6" name="TextBox 5">
            <a:extLst>
              <a:ext uri="{FF2B5EF4-FFF2-40B4-BE49-F238E27FC236}">
                <a16:creationId xmlns:a16="http://schemas.microsoft.com/office/drawing/2014/main" id="{516D8B4B-F6BA-93B6-1DFD-711A0384289C}"/>
              </a:ext>
            </a:extLst>
          </p:cNvPr>
          <p:cNvSpPr txBox="1"/>
          <p:nvPr/>
        </p:nvSpPr>
        <p:spPr>
          <a:xfrm>
            <a:off x="289368" y="1361284"/>
            <a:ext cx="7037408" cy="1908215"/>
          </a:xfrm>
          <a:prstGeom prst="rect">
            <a:avLst/>
          </a:prstGeom>
          <a:noFill/>
        </p:spPr>
        <p:txBody>
          <a:bodyPr wrap="square">
            <a:spAutoFit/>
          </a:bodyPr>
          <a:lstStyle/>
          <a:p>
            <a:r>
              <a:rPr lang="en-US" sz="2800" b="1" dirty="0">
                <a:solidFill>
                  <a:srgbClr val="4472C4"/>
                </a:solidFill>
              </a:rPr>
              <a:t>TFTP Server (Trivial File Transfer Protocol)</a:t>
            </a:r>
            <a:endParaRPr lang="ar-EG" sz="2800" b="1" dirty="0">
              <a:solidFill>
                <a:srgbClr val="4472C4"/>
              </a:solidFill>
            </a:endParaRPr>
          </a:p>
          <a:p>
            <a:r>
              <a:rPr lang="en-US" dirty="0"/>
              <a:t>A TFTP server is a simple file transfer protocol server used for transferring files without requiring authentication or complex configurations. It uses UDP for communication and is often employed in scenarios where simplicity and speed are essential, such as booting devices over a network, network device configuration, and firmware updates.</a:t>
            </a:r>
          </a:p>
        </p:txBody>
      </p:sp>
      <p:sp>
        <p:nvSpPr>
          <p:cNvPr id="8" name="TextBox 7">
            <a:extLst>
              <a:ext uri="{FF2B5EF4-FFF2-40B4-BE49-F238E27FC236}">
                <a16:creationId xmlns:a16="http://schemas.microsoft.com/office/drawing/2014/main" id="{C2EC38E8-6678-4B2C-A539-965E00A0C40C}"/>
              </a:ext>
            </a:extLst>
          </p:cNvPr>
          <p:cNvSpPr txBox="1"/>
          <p:nvPr/>
        </p:nvSpPr>
        <p:spPr>
          <a:xfrm>
            <a:off x="289368" y="3865501"/>
            <a:ext cx="6597570" cy="1908215"/>
          </a:xfrm>
          <a:prstGeom prst="rect">
            <a:avLst/>
          </a:prstGeom>
          <a:noFill/>
        </p:spPr>
        <p:txBody>
          <a:bodyPr wrap="square">
            <a:spAutoFit/>
          </a:bodyPr>
          <a:lstStyle/>
          <a:p>
            <a:r>
              <a:rPr lang="en-US" sz="2800" b="1" dirty="0">
                <a:solidFill>
                  <a:srgbClr val="4472C4"/>
                </a:solidFill>
              </a:rPr>
              <a:t>FTP Server (File Transfer Protocol)</a:t>
            </a:r>
            <a:endParaRPr lang="ar-EG" sz="2800" b="1" dirty="0">
              <a:solidFill>
                <a:srgbClr val="4472C4"/>
              </a:solidFill>
            </a:endParaRPr>
          </a:p>
          <a:p>
            <a:r>
              <a:rPr lang="en-US" dirty="0"/>
              <a:t>An FTP server is a server that uses the File Transfer Protocol to transfer files between a client and server over a network. It supports authentication (usually requiring a username and password) and can provide various levels of access control. FTP servers are widely used for uploading, downloading, and managing files on remote servers.</a:t>
            </a:r>
          </a:p>
        </p:txBody>
      </p:sp>
      <p:pic>
        <p:nvPicPr>
          <p:cNvPr id="7" name="Picture 6">
            <a:extLst>
              <a:ext uri="{FF2B5EF4-FFF2-40B4-BE49-F238E27FC236}">
                <a16:creationId xmlns:a16="http://schemas.microsoft.com/office/drawing/2014/main" id="{A436339D-43B5-D729-5E78-6616D4750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9551" y="4099722"/>
            <a:ext cx="4225604" cy="2356395"/>
          </a:xfrm>
          <a:prstGeom prst="rect">
            <a:avLst/>
          </a:prstGeom>
        </p:spPr>
      </p:pic>
      <p:pic>
        <p:nvPicPr>
          <p:cNvPr id="10" name="Picture 9">
            <a:extLst>
              <a:ext uri="{FF2B5EF4-FFF2-40B4-BE49-F238E27FC236}">
                <a16:creationId xmlns:a16="http://schemas.microsoft.com/office/drawing/2014/main" id="{4318A6CC-DC18-C5C0-864D-0CF7B4E00C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9551" y="1250279"/>
            <a:ext cx="4318022" cy="2130224"/>
          </a:xfrm>
          <a:prstGeom prst="rect">
            <a:avLst/>
          </a:prstGeom>
        </p:spPr>
      </p:pic>
    </p:spTree>
    <p:extLst>
      <p:ext uri="{BB962C8B-B14F-4D97-AF65-F5344CB8AC3E}">
        <p14:creationId xmlns:p14="http://schemas.microsoft.com/office/powerpoint/2010/main" val="18437605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955C547E-CFD4-DB30-B740-8E4646C70820}"/>
              </a:ext>
            </a:extLst>
          </p:cNvPr>
          <p:cNvSpPr/>
          <p:nvPr/>
        </p:nvSpPr>
        <p:spPr>
          <a:xfrm>
            <a:off x="0" y="200809"/>
            <a:ext cx="1047750" cy="958493"/>
          </a:xfrm>
          <a:prstGeom prst="homePlate">
            <a:avLst>
              <a:gd name="adj" fmla="val 49062"/>
            </a:avLst>
          </a:prstGeom>
          <a:solidFill>
            <a:schemeClr val="accent3">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CBE3C946-FE66-6CF2-7B64-33C1CC4A4697}"/>
              </a:ext>
            </a:extLst>
          </p:cNvPr>
          <p:cNvSpPr/>
          <p:nvPr/>
        </p:nvSpPr>
        <p:spPr>
          <a:xfrm>
            <a:off x="792764" y="200809"/>
            <a:ext cx="2743200" cy="958493"/>
          </a:xfrm>
          <a:prstGeom prst="chevron">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6FEEE4AD-3C14-F609-A4AD-47BA6A9BEC30}"/>
              </a:ext>
            </a:extLst>
          </p:cNvPr>
          <p:cNvSpPr txBox="1"/>
          <p:nvPr/>
        </p:nvSpPr>
        <p:spPr>
          <a:xfrm>
            <a:off x="1419244" y="495389"/>
            <a:ext cx="174522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SERVERS</a:t>
            </a:r>
          </a:p>
        </p:txBody>
      </p:sp>
      <p:sp>
        <p:nvSpPr>
          <p:cNvPr id="7" name="TextBox 6">
            <a:extLst>
              <a:ext uri="{FF2B5EF4-FFF2-40B4-BE49-F238E27FC236}">
                <a16:creationId xmlns:a16="http://schemas.microsoft.com/office/drawing/2014/main" id="{88A6ED05-3B85-0E0F-9DE1-CAC86B5832BE}"/>
              </a:ext>
            </a:extLst>
          </p:cNvPr>
          <p:cNvSpPr txBox="1"/>
          <p:nvPr/>
        </p:nvSpPr>
        <p:spPr>
          <a:xfrm>
            <a:off x="428263" y="1548129"/>
            <a:ext cx="7199454" cy="2185214"/>
          </a:xfrm>
          <a:prstGeom prst="rect">
            <a:avLst/>
          </a:prstGeom>
          <a:noFill/>
        </p:spPr>
        <p:txBody>
          <a:bodyPr wrap="square">
            <a:spAutoFit/>
          </a:bodyPr>
          <a:lstStyle/>
          <a:p>
            <a:r>
              <a:rPr lang="en-US" sz="2800" b="1" dirty="0">
                <a:solidFill>
                  <a:srgbClr val="4472C4"/>
                </a:solidFill>
              </a:rPr>
              <a:t>DNS Server (Domain Name System)</a:t>
            </a:r>
            <a:endParaRPr lang="ar-EG" sz="2800" b="1" dirty="0">
              <a:solidFill>
                <a:srgbClr val="4472C4"/>
              </a:solidFill>
            </a:endParaRPr>
          </a:p>
          <a:p>
            <a:r>
              <a:rPr lang="en-US" dirty="0"/>
              <a:t>A DNS server translates human-readable domain names (like </a:t>
            </a:r>
            <a:r>
              <a:rPr lang="en-US" dirty="0">
                <a:solidFill>
                  <a:schemeClr val="accent5"/>
                </a:solidFill>
              </a:rPr>
              <a:t>www.example.com</a:t>
            </a:r>
            <a:r>
              <a:rPr lang="en-US" dirty="0"/>
              <a:t>) into IP addresses that computers use to identify each other on the network. This process, called domain name resolution, is essential for routing internet traffic and making it possible for users to access websites using easy-to-remember names instead of numerical IP addresses.</a:t>
            </a:r>
          </a:p>
        </p:txBody>
      </p:sp>
      <p:sp>
        <p:nvSpPr>
          <p:cNvPr id="10" name="TextBox 9">
            <a:extLst>
              <a:ext uri="{FF2B5EF4-FFF2-40B4-BE49-F238E27FC236}">
                <a16:creationId xmlns:a16="http://schemas.microsoft.com/office/drawing/2014/main" id="{28F0489F-531A-EAA2-C88C-14FFCD8EFDCA}"/>
              </a:ext>
            </a:extLst>
          </p:cNvPr>
          <p:cNvSpPr txBox="1"/>
          <p:nvPr/>
        </p:nvSpPr>
        <p:spPr>
          <a:xfrm>
            <a:off x="428263" y="4177397"/>
            <a:ext cx="7662442" cy="2185214"/>
          </a:xfrm>
          <a:prstGeom prst="rect">
            <a:avLst/>
          </a:prstGeom>
          <a:noFill/>
        </p:spPr>
        <p:txBody>
          <a:bodyPr wrap="square">
            <a:spAutoFit/>
          </a:bodyPr>
          <a:lstStyle/>
          <a:p>
            <a:r>
              <a:rPr lang="en-US" sz="2800" b="1" dirty="0">
                <a:solidFill>
                  <a:srgbClr val="4472C4"/>
                </a:solidFill>
              </a:rPr>
              <a:t>HTTPS Server (Hypertext Transfer Protocol Secure)</a:t>
            </a:r>
            <a:endParaRPr lang="ar-EG" sz="2800" b="1" dirty="0">
              <a:solidFill>
                <a:srgbClr val="4472C4"/>
              </a:solidFill>
            </a:endParaRPr>
          </a:p>
          <a:p>
            <a:r>
              <a:rPr lang="en-US" dirty="0"/>
              <a:t>An HTTPS server is a web server that uses HTTPS to secure communication between the client (usually a web browser) and the server. HTTPS combines HTTP with SSL/TLS encryption to protect data transmitted over the internet, ensuring that sensitive information like login credentials, payment details, and personal data remains confidential and secure from eavesdropping or tampering.</a:t>
            </a:r>
          </a:p>
        </p:txBody>
      </p:sp>
      <p:pic>
        <p:nvPicPr>
          <p:cNvPr id="6" name="Picture 5">
            <a:extLst>
              <a:ext uri="{FF2B5EF4-FFF2-40B4-BE49-F238E27FC236}">
                <a16:creationId xmlns:a16="http://schemas.microsoft.com/office/drawing/2014/main" id="{4906C606-4A84-E962-668D-0A7625B71E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1636" y="4502552"/>
            <a:ext cx="3522101" cy="1963838"/>
          </a:xfrm>
          <a:prstGeom prst="rect">
            <a:avLst/>
          </a:prstGeom>
        </p:spPr>
      </p:pic>
      <p:pic>
        <p:nvPicPr>
          <p:cNvPr id="9" name="Picture 8">
            <a:extLst>
              <a:ext uri="{FF2B5EF4-FFF2-40B4-BE49-F238E27FC236}">
                <a16:creationId xmlns:a16="http://schemas.microsoft.com/office/drawing/2014/main" id="{F1FB1ED7-3A95-2ABF-F2B7-897C132A04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1940" y="1395834"/>
            <a:ext cx="3641491" cy="2033166"/>
          </a:xfrm>
          <a:prstGeom prst="rect">
            <a:avLst/>
          </a:prstGeom>
        </p:spPr>
      </p:pic>
    </p:spTree>
    <p:extLst>
      <p:ext uri="{BB962C8B-B14F-4D97-AF65-F5344CB8AC3E}">
        <p14:creationId xmlns:p14="http://schemas.microsoft.com/office/powerpoint/2010/main" val="24655878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01642999-569D-45C5-E4D1-9979FEF0F0EF}"/>
              </a:ext>
            </a:extLst>
          </p:cNvPr>
          <p:cNvSpPr/>
          <p:nvPr/>
        </p:nvSpPr>
        <p:spPr>
          <a:xfrm>
            <a:off x="0" y="200809"/>
            <a:ext cx="1047750" cy="958493"/>
          </a:xfrm>
          <a:prstGeom prst="homePlate">
            <a:avLst>
              <a:gd name="adj" fmla="val 49062"/>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F74384C2-CBCA-2BC2-990B-466C9BCB91E5}"/>
              </a:ext>
            </a:extLst>
          </p:cNvPr>
          <p:cNvSpPr/>
          <p:nvPr/>
        </p:nvSpPr>
        <p:spPr>
          <a:xfrm>
            <a:off x="812429" y="200809"/>
            <a:ext cx="2743200" cy="958493"/>
          </a:xfrm>
          <a:prstGeom prst="chevron">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2BDCDDAC-2374-7C95-B05C-D0C8EFC02D3F}"/>
              </a:ext>
            </a:extLst>
          </p:cNvPr>
          <p:cNvSpPr txBox="1"/>
          <p:nvPr/>
        </p:nvSpPr>
        <p:spPr>
          <a:xfrm>
            <a:off x="1356448" y="495389"/>
            <a:ext cx="1890482"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Subnetting</a:t>
            </a:r>
            <a:endParaRPr lang="ar-EG" b="1" dirty="0">
              <a:latin typeface="Arial Black" panose="020B0A04020102020204" pitchFamily="34" charset="0"/>
            </a:endParaRPr>
          </a:p>
        </p:txBody>
      </p:sp>
      <p:sp>
        <p:nvSpPr>
          <p:cNvPr id="6" name="TextBox 5">
            <a:extLst>
              <a:ext uri="{FF2B5EF4-FFF2-40B4-BE49-F238E27FC236}">
                <a16:creationId xmlns:a16="http://schemas.microsoft.com/office/drawing/2014/main" id="{A846E075-943E-4846-798E-82FEAF3290EA}"/>
              </a:ext>
            </a:extLst>
          </p:cNvPr>
          <p:cNvSpPr txBox="1"/>
          <p:nvPr/>
        </p:nvSpPr>
        <p:spPr>
          <a:xfrm>
            <a:off x="294640" y="1529695"/>
            <a:ext cx="5628640" cy="861774"/>
          </a:xfrm>
          <a:prstGeom prst="rect">
            <a:avLst/>
          </a:prstGeom>
          <a:noFill/>
        </p:spPr>
        <p:txBody>
          <a:bodyPr wrap="square" rtlCol="0">
            <a:spAutoFit/>
          </a:bodyPr>
          <a:lstStyle/>
          <a:p>
            <a:r>
              <a:rPr lang="en-US" b="1" dirty="0">
                <a:latin typeface="Bahnschrift" panose="020B0502040204020203" pitchFamily="34" charset="0"/>
              </a:rPr>
              <a:t>What is Subnetting?</a:t>
            </a:r>
          </a:p>
          <a:p>
            <a:r>
              <a:rPr lang="en-US" sz="1600" dirty="0">
                <a:latin typeface="Arial" panose="020B0604020202020204" pitchFamily="34" charset="0"/>
                <a:cs typeface="Arial" panose="020B0604020202020204" pitchFamily="34" charset="0"/>
              </a:rPr>
              <a:t>Subnetting is dividing a large network into smaller parts to make it more efficient and manageable</a:t>
            </a:r>
          </a:p>
        </p:txBody>
      </p:sp>
      <p:sp>
        <p:nvSpPr>
          <p:cNvPr id="7" name="TextBox 6">
            <a:extLst>
              <a:ext uri="{FF2B5EF4-FFF2-40B4-BE49-F238E27FC236}">
                <a16:creationId xmlns:a16="http://schemas.microsoft.com/office/drawing/2014/main" id="{1EFB3210-28D4-5959-1951-1A8C1E3E1AAA}"/>
              </a:ext>
            </a:extLst>
          </p:cNvPr>
          <p:cNvSpPr txBox="1"/>
          <p:nvPr/>
        </p:nvSpPr>
        <p:spPr>
          <a:xfrm>
            <a:off x="294640" y="2543869"/>
            <a:ext cx="5445760" cy="2308324"/>
          </a:xfrm>
          <a:prstGeom prst="rect">
            <a:avLst/>
          </a:prstGeom>
          <a:noFill/>
        </p:spPr>
        <p:txBody>
          <a:bodyPr wrap="square" rtlCol="0">
            <a:spAutoFit/>
          </a:bodyPr>
          <a:lstStyle/>
          <a:p>
            <a:r>
              <a:rPr lang="en-US" b="1" dirty="0"/>
              <a:t>IP Address:</a:t>
            </a:r>
          </a:p>
          <a:p>
            <a:r>
              <a:rPr lang="en-US" b="1" dirty="0"/>
              <a:t> </a:t>
            </a:r>
            <a:r>
              <a:rPr lang="en-US" dirty="0"/>
              <a:t>A unique number for each device on a network</a:t>
            </a:r>
          </a:p>
          <a:p>
            <a:r>
              <a:rPr lang="en-US" dirty="0"/>
              <a:t>“192.168.1.10”</a:t>
            </a:r>
          </a:p>
          <a:p>
            <a:endParaRPr lang="en-US" dirty="0"/>
          </a:p>
          <a:p>
            <a:r>
              <a:rPr lang="en-US" b="1" dirty="0"/>
              <a:t>Subnet Mask:</a:t>
            </a:r>
          </a:p>
          <a:p>
            <a:r>
              <a:rPr lang="en-US" b="1" dirty="0"/>
              <a:t> </a:t>
            </a:r>
            <a:r>
              <a:rPr lang="en-US" dirty="0"/>
              <a:t>A number that shows which part of the IP address is the network and which part is for the host</a:t>
            </a:r>
          </a:p>
          <a:p>
            <a:r>
              <a:rPr lang="en-US" dirty="0"/>
              <a:t>“255.255.255.0”</a:t>
            </a:r>
          </a:p>
        </p:txBody>
      </p:sp>
      <p:sp>
        <p:nvSpPr>
          <p:cNvPr id="8" name="Rectangle: Rounded Corners 7">
            <a:extLst>
              <a:ext uri="{FF2B5EF4-FFF2-40B4-BE49-F238E27FC236}">
                <a16:creationId xmlns:a16="http://schemas.microsoft.com/office/drawing/2014/main" id="{4A373007-9293-8775-1BCB-85290CDF355D}"/>
              </a:ext>
            </a:extLst>
          </p:cNvPr>
          <p:cNvSpPr/>
          <p:nvPr/>
        </p:nvSpPr>
        <p:spPr>
          <a:xfrm>
            <a:off x="8209182" y="1159302"/>
            <a:ext cx="741778" cy="619760"/>
          </a:xfrm>
          <a:prstGeom prst="roundRect">
            <a:avLst/>
          </a:prstGeom>
          <a:solidFill>
            <a:schemeClr val="accent1">
              <a:alpha val="50000"/>
            </a:schemeClr>
          </a:solidFill>
          <a:ln>
            <a:solidFill>
              <a:schemeClr val="accent1">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76BD101-90B3-495D-9C8F-115DD828299D}"/>
              </a:ext>
            </a:extLst>
          </p:cNvPr>
          <p:cNvSpPr txBox="1"/>
          <p:nvPr/>
        </p:nvSpPr>
        <p:spPr>
          <a:xfrm>
            <a:off x="9825091" y="78749"/>
            <a:ext cx="700669" cy="523220"/>
          </a:xfrm>
          <a:prstGeom prst="rect">
            <a:avLst/>
          </a:prstGeom>
          <a:noFill/>
        </p:spPr>
        <p:txBody>
          <a:bodyPr wrap="square" rtlCol="0">
            <a:spAutoFit/>
          </a:bodyPr>
          <a:lstStyle/>
          <a:p>
            <a:r>
              <a:rPr lang="en-US" sz="2800" b="1" dirty="0">
                <a:solidFill>
                  <a:schemeClr val="accent1">
                    <a:lumMod val="75000"/>
                  </a:schemeClr>
                </a:solidFill>
              </a:rPr>
              <a:t>IP</a:t>
            </a:r>
          </a:p>
        </p:txBody>
      </p:sp>
      <p:sp>
        <p:nvSpPr>
          <p:cNvPr id="10" name="Rectangle: Rounded Corners 9">
            <a:extLst>
              <a:ext uri="{FF2B5EF4-FFF2-40B4-BE49-F238E27FC236}">
                <a16:creationId xmlns:a16="http://schemas.microsoft.com/office/drawing/2014/main" id="{B0F92D0F-4DDF-1526-C882-90B557B5289F}"/>
              </a:ext>
            </a:extLst>
          </p:cNvPr>
          <p:cNvSpPr/>
          <p:nvPr/>
        </p:nvSpPr>
        <p:spPr>
          <a:xfrm>
            <a:off x="9143902" y="1159302"/>
            <a:ext cx="741778" cy="619760"/>
          </a:xfrm>
          <a:prstGeom prst="roundRect">
            <a:avLst/>
          </a:prstGeom>
          <a:solidFill>
            <a:schemeClr val="accent1">
              <a:alpha val="50000"/>
            </a:schemeClr>
          </a:solidFill>
          <a:ln>
            <a:solidFill>
              <a:schemeClr val="accent1">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65D04281-573A-C767-A033-40F9565EB8F6}"/>
              </a:ext>
            </a:extLst>
          </p:cNvPr>
          <p:cNvSpPr/>
          <p:nvPr/>
        </p:nvSpPr>
        <p:spPr>
          <a:xfrm>
            <a:off x="10078622" y="1159302"/>
            <a:ext cx="741778" cy="619760"/>
          </a:xfrm>
          <a:prstGeom prst="roundRect">
            <a:avLst/>
          </a:prstGeom>
          <a:solidFill>
            <a:schemeClr val="accent1">
              <a:alpha val="50000"/>
            </a:schemeClr>
          </a:solidFill>
          <a:ln>
            <a:solidFill>
              <a:schemeClr val="accent1">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31858749-7E7C-7064-F896-BE8ECCAFD88A}"/>
              </a:ext>
            </a:extLst>
          </p:cNvPr>
          <p:cNvSpPr/>
          <p:nvPr/>
        </p:nvSpPr>
        <p:spPr>
          <a:xfrm>
            <a:off x="11013342" y="1159302"/>
            <a:ext cx="741778" cy="619760"/>
          </a:xfrm>
          <a:prstGeom prst="roundRect">
            <a:avLst/>
          </a:prstGeom>
          <a:solidFill>
            <a:schemeClr val="accent1">
              <a:alpha val="50000"/>
            </a:schemeClr>
          </a:solidFill>
          <a:ln>
            <a:solidFill>
              <a:schemeClr val="accent1">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356F01A-E2AE-5EA5-8C35-82B3A4DAB19B}"/>
              </a:ext>
            </a:extLst>
          </p:cNvPr>
          <p:cNvSpPr txBox="1"/>
          <p:nvPr/>
        </p:nvSpPr>
        <p:spPr>
          <a:xfrm>
            <a:off x="8163903" y="1284516"/>
            <a:ext cx="812702" cy="369332"/>
          </a:xfrm>
          <a:prstGeom prst="rect">
            <a:avLst/>
          </a:prstGeom>
          <a:noFill/>
        </p:spPr>
        <p:txBody>
          <a:bodyPr wrap="square" rtlCol="0">
            <a:spAutoFit/>
          </a:bodyPr>
          <a:lstStyle/>
          <a:p>
            <a:r>
              <a:rPr lang="en-US" dirty="0">
                <a:solidFill>
                  <a:schemeClr val="bg1"/>
                </a:solidFill>
              </a:rPr>
              <a:t>1 byte</a:t>
            </a:r>
          </a:p>
        </p:txBody>
      </p:sp>
      <p:sp>
        <p:nvSpPr>
          <p:cNvPr id="14" name="TextBox 13">
            <a:extLst>
              <a:ext uri="{FF2B5EF4-FFF2-40B4-BE49-F238E27FC236}">
                <a16:creationId xmlns:a16="http://schemas.microsoft.com/office/drawing/2014/main" id="{F0F82FE6-62C0-88D0-0635-CD6A0E3E2669}"/>
              </a:ext>
            </a:extLst>
          </p:cNvPr>
          <p:cNvSpPr txBox="1"/>
          <p:nvPr/>
        </p:nvSpPr>
        <p:spPr>
          <a:xfrm>
            <a:off x="9133938" y="1284516"/>
            <a:ext cx="812702" cy="369332"/>
          </a:xfrm>
          <a:prstGeom prst="rect">
            <a:avLst/>
          </a:prstGeom>
          <a:noFill/>
        </p:spPr>
        <p:txBody>
          <a:bodyPr wrap="square" rtlCol="0">
            <a:spAutoFit/>
          </a:bodyPr>
          <a:lstStyle/>
          <a:p>
            <a:r>
              <a:rPr lang="en-US" dirty="0">
                <a:solidFill>
                  <a:schemeClr val="bg1"/>
                </a:solidFill>
              </a:rPr>
              <a:t>1 byte</a:t>
            </a:r>
          </a:p>
        </p:txBody>
      </p:sp>
      <p:sp>
        <p:nvSpPr>
          <p:cNvPr id="15" name="TextBox 14">
            <a:extLst>
              <a:ext uri="{FF2B5EF4-FFF2-40B4-BE49-F238E27FC236}">
                <a16:creationId xmlns:a16="http://schemas.microsoft.com/office/drawing/2014/main" id="{D2D29AE5-182A-6DF0-A871-FB37E4A6C8D0}"/>
              </a:ext>
            </a:extLst>
          </p:cNvPr>
          <p:cNvSpPr txBox="1"/>
          <p:nvPr/>
        </p:nvSpPr>
        <p:spPr>
          <a:xfrm>
            <a:off x="10052977" y="1284516"/>
            <a:ext cx="812702" cy="369332"/>
          </a:xfrm>
          <a:prstGeom prst="rect">
            <a:avLst/>
          </a:prstGeom>
          <a:noFill/>
        </p:spPr>
        <p:txBody>
          <a:bodyPr wrap="square" rtlCol="0">
            <a:spAutoFit/>
          </a:bodyPr>
          <a:lstStyle/>
          <a:p>
            <a:r>
              <a:rPr lang="en-US" dirty="0">
                <a:solidFill>
                  <a:schemeClr val="bg1"/>
                </a:solidFill>
              </a:rPr>
              <a:t>1 byte</a:t>
            </a:r>
          </a:p>
        </p:txBody>
      </p:sp>
      <p:sp>
        <p:nvSpPr>
          <p:cNvPr id="16" name="TextBox 15">
            <a:extLst>
              <a:ext uri="{FF2B5EF4-FFF2-40B4-BE49-F238E27FC236}">
                <a16:creationId xmlns:a16="http://schemas.microsoft.com/office/drawing/2014/main" id="{26B60411-3C91-C513-F84E-1F512843EBBB}"/>
              </a:ext>
            </a:extLst>
          </p:cNvPr>
          <p:cNvSpPr txBox="1"/>
          <p:nvPr/>
        </p:nvSpPr>
        <p:spPr>
          <a:xfrm>
            <a:off x="11013342" y="1284516"/>
            <a:ext cx="812702" cy="369332"/>
          </a:xfrm>
          <a:prstGeom prst="rect">
            <a:avLst/>
          </a:prstGeom>
          <a:noFill/>
        </p:spPr>
        <p:txBody>
          <a:bodyPr wrap="square" rtlCol="0">
            <a:spAutoFit/>
          </a:bodyPr>
          <a:lstStyle/>
          <a:p>
            <a:r>
              <a:rPr lang="en-US" dirty="0">
                <a:solidFill>
                  <a:schemeClr val="bg1"/>
                </a:solidFill>
              </a:rPr>
              <a:t>1 byte</a:t>
            </a:r>
          </a:p>
        </p:txBody>
      </p:sp>
      <p:sp>
        <p:nvSpPr>
          <p:cNvPr id="17" name="Left Brace 16">
            <a:extLst>
              <a:ext uri="{FF2B5EF4-FFF2-40B4-BE49-F238E27FC236}">
                <a16:creationId xmlns:a16="http://schemas.microsoft.com/office/drawing/2014/main" id="{1F8EDF6C-59A2-29BF-7206-DD2293264DA9}"/>
              </a:ext>
            </a:extLst>
          </p:cNvPr>
          <p:cNvSpPr/>
          <p:nvPr/>
        </p:nvSpPr>
        <p:spPr>
          <a:xfrm rot="5400000">
            <a:off x="9741364" y="-880096"/>
            <a:ext cx="461937" cy="3616860"/>
          </a:xfrm>
          <a:prstGeom prst="lef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DB0D07E8-9537-AF5E-B661-2558B6CFB2A6}"/>
              </a:ext>
            </a:extLst>
          </p:cNvPr>
          <p:cNvSpPr txBox="1"/>
          <p:nvPr/>
        </p:nvSpPr>
        <p:spPr>
          <a:xfrm>
            <a:off x="9240275" y="601970"/>
            <a:ext cx="812702" cy="369332"/>
          </a:xfrm>
          <a:prstGeom prst="rect">
            <a:avLst/>
          </a:prstGeom>
          <a:noFill/>
        </p:spPr>
        <p:txBody>
          <a:bodyPr wrap="square" rtlCol="0">
            <a:spAutoFit/>
          </a:bodyPr>
          <a:lstStyle/>
          <a:p>
            <a:r>
              <a:rPr lang="en-US" dirty="0"/>
              <a:t>4 byte</a:t>
            </a:r>
          </a:p>
        </p:txBody>
      </p:sp>
      <p:sp>
        <p:nvSpPr>
          <p:cNvPr id="20" name="TextBox 19">
            <a:extLst>
              <a:ext uri="{FF2B5EF4-FFF2-40B4-BE49-F238E27FC236}">
                <a16:creationId xmlns:a16="http://schemas.microsoft.com/office/drawing/2014/main" id="{5DBEEF77-E464-4F8A-94AB-4B2DCB195026}"/>
              </a:ext>
            </a:extLst>
          </p:cNvPr>
          <p:cNvSpPr txBox="1"/>
          <p:nvPr/>
        </p:nvSpPr>
        <p:spPr>
          <a:xfrm>
            <a:off x="812429" y="5710269"/>
            <a:ext cx="6134582" cy="369332"/>
          </a:xfrm>
          <a:prstGeom prst="rect">
            <a:avLst/>
          </a:prstGeom>
          <a:noFill/>
        </p:spPr>
        <p:txBody>
          <a:bodyPr wrap="square">
            <a:spAutoFit/>
          </a:bodyPr>
          <a:lstStyle/>
          <a:p>
            <a:r>
              <a:rPr lang="en-US" b="1" dirty="0">
                <a:solidFill>
                  <a:schemeClr val="accent2">
                    <a:lumMod val="75000"/>
                  </a:schemeClr>
                </a:solidFill>
              </a:rPr>
              <a:t>255.255.255.0</a:t>
            </a:r>
            <a:r>
              <a:rPr lang="en-US" dirty="0"/>
              <a:t> = </a:t>
            </a:r>
            <a:r>
              <a:rPr lang="en-US" b="1" dirty="0">
                <a:solidFill>
                  <a:srgbClr val="4472C4"/>
                </a:solidFill>
              </a:rPr>
              <a:t>11111111.11111111.11111111.0</a:t>
            </a:r>
          </a:p>
        </p:txBody>
      </p:sp>
      <p:sp>
        <p:nvSpPr>
          <p:cNvPr id="21" name="TextBox 20">
            <a:extLst>
              <a:ext uri="{FF2B5EF4-FFF2-40B4-BE49-F238E27FC236}">
                <a16:creationId xmlns:a16="http://schemas.microsoft.com/office/drawing/2014/main" id="{9B15067C-CBF1-37FD-1492-2FDE28682860}"/>
              </a:ext>
            </a:extLst>
          </p:cNvPr>
          <p:cNvSpPr txBox="1"/>
          <p:nvPr/>
        </p:nvSpPr>
        <p:spPr>
          <a:xfrm>
            <a:off x="1132646" y="5328305"/>
            <a:ext cx="2338086" cy="369332"/>
          </a:xfrm>
          <a:prstGeom prst="rect">
            <a:avLst/>
          </a:prstGeom>
          <a:noFill/>
        </p:spPr>
        <p:txBody>
          <a:bodyPr wrap="square" rtlCol="0">
            <a:spAutoFit/>
          </a:bodyPr>
          <a:lstStyle/>
          <a:p>
            <a:r>
              <a:rPr lang="en-US" b="1" dirty="0">
                <a:solidFill>
                  <a:schemeClr val="accent2">
                    <a:lumMod val="75000"/>
                  </a:schemeClr>
                </a:solidFill>
              </a:rPr>
              <a:t>Decimal</a:t>
            </a:r>
            <a:r>
              <a:rPr lang="en-US" dirty="0"/>
              <a:t> </a:t>
            </a:r>
          </a:p>
        </p:txBody>
      </p:sp>
      <p:sp>
        <p:nvSpPr>
          <p:cNvPr id="22" name="TextBox 21">
            <a:extLst>
              <a:ext uri="{FF2B5EF4-FFF2-40B4-BE49-F238E27FC236}">
                <a16:creationId xmlns:a16="http://schemas.microsoft.com/office/drawing/2014/main" id="{39D1081E-73BA-23F6-D223-EA2A53E5CDA6}"/>
              </a:ext>
            </a:extLst>
          </p:cNvPr>
          <p:cNvSpPr txBox="1"/>
          <p:nvPr/>
        </p:nvSpPr>
        <p:spPr>
          <a:xfrm>
            <a:off x="3017520" y="5242288"/>
            <a:ext cx="3588152" cy="369332"/>
          </a:xfrm>
          <a:prstGeom prst="rect">
            <a:avLst/>
          </a:prstGeom>
          <a:noFill/>
        </p:spPr>
        <p:txBody>
          <a:bodyPr wrap="square" rtlCol="0">
            <a:spAutoFit/>
          </a:bodyPr>
          <a:lstStyle/>
          <a:p>
            <a:r>
              <a:rPr lang="en-US" b="1" dirty="0">
                <a:solidFill>
                  <a:srgbClr val="4472C4"/>
                </a:solidFill>
              </a:rPr>
              <a:t>Binary</a:t>
            </a:r>
            <a:r>
              <a:rPr lang="en-US" dirty="0"/>
              <a:t> </a:t>
            </a:r>
          </a:p>
        </p:txBody>
      </p:sp>
      <p:sp>
        <p:nvSpPr>
          <p:cNvPr id="23" name="TextBox 22">
            <a:extLst>
              <a:ext uri="{FF2B5EF4-FFF2-40B4-BE49-F238E27FC236}">
                <a16:creationId xmlns:a16="http://schemas.microsoft.com/office/drawing/2014/main" id="{06F76B23-2CAE-10C7-B1BE-35C6B45E2EA4}"/>
              </a:ext>
            </a:extLst>
          </p:cNvPr>
          <p:cNvSpPr txBox="1"/>
          <p:nvPr/>
        </p:nvSpPr>
        <p:spPr>
          <a:xfrm>
            <a:off x="6794932" y="1966102"/>
            <a:ext cx="5104436" cy="461665"/>
          </a:xfrm>
          <a:prstGeom prst="rect">
            <a:avLst/>
          </a:prstGeom>
          <a:noFill/>
        </p:spPr>
        <p:txBody>
          <a:bodyPr wrap="square" rtlCol="0">
            <a:spAutoFit/>
          </a:bodyPr>
          <a:lstStyle/>
          <a:p>
            <a:r>
              <a:rPr lang="en-US" sz="2400" b="1" dirty="0">
                <a:solidFill>
                  <a:srgbClr val="4472C4"/>
                </a:solidFill>
              </a:rPr>
              <a:t>The 32 bit of ip divided into 3 classes</a:t>
            </a:r>
          </a:p>
        </p:txBody>
      </p:sp>
      <p:pic>
        <p:nvPicPr>
          <p:cNvPr id="25" name="Picture 24">
            <a:extLst>
              <a:ext uri="{FF2B5EF4-FFF2-40B4-BE49-F238E27FC236}">
                <a16:creationId xmlns:a16="http://schemas.microsoft.com/office/drawing/2014/main" id="{2B146203-6B41-8744-8337-90A467DD7EEA}"/>
              </a:ext>
            </a:extLst>
          </p:cNvPr>
          <p:cNvPicPr>
            <a:picLocks noChangeAspect="1"/>
          </p:cNvPicPr>
          <p:nvPr/>
        </p:nvPicPr>
        <p:blipFill rotWithShape="1">
          <a:blip r:embed="rId3">
            <a:extLst>
              <a:ext uri="{28A0092B-C50C-407E-A947-70E740481C1C}">
                <a14:useLocalDpi xmlns:a14="http://schemas.microsoft.com/office/drawing/2010/main" val="0"/>
              </a:ext>
            </a:extLst>
          </a:blip>
          <a:srcRect l="6510" t="9579" r="5142" b="28537"/>
          <a:stretch/>
        </p:blipFill>
        <p:spPr>
          <a:xfrm>
            <a:off x="7305025" y="2600857"/>
            <a:ext cx="4074161" cy="2142518"/>
          </a:xfrm>
          <a:prstGeom prst="rect">
            <a:avLst/>
          </a:prstGeom>
        </p:spPr>
      </p:pic>
      <p:pic>
        <p:nvPicPr>
          <p:cNvPr id="27" name="Picture 26">
            <a:extLst>
              <a:ext uri="{FF2B5EF4-FFF2-40B4-BE49-F238E27FC236}">
                <a16:creationId xmlns:a16="http://schemas.microsoft.com/office/drawing/2014/main" id="{925D50C8-B144-5150-2A89-7837D84FF82E}"/>
              </a:ext>
            </a:extLst>
          </p:cNvPr>
          <p:cNvPicPr>
            <a:picLocks noChangeAspect="1"/>
          </p:cNvPicPr>
          <p:nvPr/>
        </p:nvPicPr>
        <p:blipFill rotWithShape="1">
          <a:blip r:embed="rId4">
            <a:extLst>
              <a:ext uri="{28A0092B-C50C-407E-A947-70E740481C1C}">
                <a14:useLocalDpi xmlns:a14="http://schemas.microsoft.com/office/drawing/2010/main" val="0"/>
              </a:ext>
            </a:extLst>
          </a:blip>
          <a:srcRect l="3486" t="3835" r="1508" b="34919"/>
          <a:stretch/>
        </p:blipFill>
        <p:spPr>
          <a:xfrm>
            <a:off x="6930500" y="5090670"/>
            <a:ext cx="4895544" cy="1655222"/>
          </a:xfrm>
          <a:prstGeom prst="rect">
            <a:avLst/>
          </a:prstGeom>
        </p:spPr>
      </p:pic>
    </p:spTree>
    <p:extLst>
      <p:ext uri="{BB962C8B-B14F-4D97-AF65-F5344CB8AC3E}">
        <p14:creationId xmlns:p14="http://schemas.microsoft.com/office/powerpoint/2010/main" val="17908178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Pentagon 1">
            <a:hlinkClick r:id="rId2" action="ppaction://hlinksldjump"/>
            <a:extLst>
              <a:ext uri="{FF2B5EF4-FFF2-40B4-BE49-F238E27FC236}">
                <a16:creationId xmlns:a16="http://schemas.microsoft.com/office/drawing/2014/main" id="{01642999-569D-45C5-E4D1-9979FEF0F0EF}"/>
              </a:ext>
            </a:extLst>
          </p:cNvPr>
          <p:cNvSpPr/>
          <p:nvPr/>
        </p:nvSpPr>
        <p:spPr>
          <a:xfrm>
            <a:off x="0" y="200809"/>
            <a:ext cx="1047750" cy="958493"/>
          </a:xfrm>
          <a:prstGeom prst="homePlate">
            <a:avLst>
              <a:gd name="adj" fmla="val 49062"/>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F74384C2-CBCA-2BC2-990B-466C9BCB91E5}"/>
              </a:ext>
            </a:extLst>
          </p:cNvPr>
          <p:cNvSpPr/>
          <p:nvPr/>
        </p:nvSpPr>
        <p:spPr>
          <a:xfrm>
            <a:off x="812429" y="200809"/>
            <a:ext cx="2743200" cy="958493"/>
          </a:xfrm>
          <a:prstGeom prst="chevron">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2BDCDDAC-2374-7C95-B05C-D0C8EFC02D3F}"/>
              </a:ext>
            </a:extLst>
          </p:cNvPr>
          <p:cNvSpPr txBox="1"/>
          <p:nvPr/>
        </p:nvSpPr>
        <p:spPr>
          <a:xfrm>
            <a:off x="1356448" y="495389"/>
            <a:ext cx="1890482"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Subnetting</a:t>
            </a:r>
            <a:endParaRPr lang="ar-EG" b="1" dirty="0">
              <a:latin typeface="Arial Black" panose="020B0A04020102020204" pitchFamily="34" charset="0"/>
            </a:endParaRPr>
          </a:p>
        </p:txBody>
      </p:sp>
      <p:sp>
        <p:nvSpPr>
          <p:cNvPr id="5" name="TextBox 4">
            <a:extLst>
              <a:ext uri="{FF2B5EF4-FFF2-40B4-BE49-F238E27FC236}">
                <a16:creationId xmlns:a16="http://schemas.microsoft.com/office/drawing/2014/main" id="{A2B44FC1-B7E2-B032-5350-475D4EB2FD87}"/>
              </a:ext>
            </a:extLst>
          </p:cNvPr>
          <p:cNvSpPr txBox="1"/>
          <p:nvPr/>
        </p:nvSpPr>
        <p:spPr>
          <a:xfrm>
            <a:off x="365956" y="1469182"/>
            <a:ext cx="5819856" cy="954107"/>
          </a:xfrm>
          <a:prstGeom prst="rect">
            <a:avLst/>
          </a:prstGeom>
          <a:noFill/>
        </p:spPr>
        <p:txBody>
          <a:bodyPr wrap="square" rtlCol="0">
            <a:spAutoFit/>
          </a:bodyPr>
          <a:lstStyle/>
          <a:p>
            <a:r>
              <a:rPr lang="en-US" sz="2800" b="1" dirty="0">
                <a:solidFill>
                  <a:srgbClr val="4472C4"/>
                </a:solidFill>
              </a:rPr>
              <a:t>CIDR</a:t>
            </a:r>
          </a:p>
          <a:p>
            <a:r>
              <a:rPr lang="en-US" sz="2800" b="1" dirty="0">
                <a:solidFill>
                  <a:srgbClr val="4472C4"/>
                </a:solidFill>
              </a:rPr>
              <a:t>(classless inter-domain routing)</a:t>
            </a:r>
          </a:p>
        </p:txBody>
      </p:sp>
      <p:sp>
        <p:nvSpPr>
          <p:cNvPr id="19" name="TextBox 18">
            <a:extLst>
              <a:ext uri="{FF2B5EF4-FFF2-40B4-BE49-F238E27FC236}">
                <a16:creationId xmlns:a16="http://schemas.microsoft.com/office/drawing/2014/main" id="{F867A306-412C-8963-67D8-41EDD405137C}"/>
              </a:ext>
            </a:extLst>
          </p:cNvPr>
          <p:cNvSpPr txBox="1"/>
          <p:nvPr/>
        </p:nvSpPr>
        <p:spPr>
          <a:xfrm>
            <a:off x="523875" y="2423289"/>
            <a:ext cx="4685546" cy="646331"/>
          </a:xfrm>
          <a:prstGeom prst="rect">
            <a:avLst/>
          </a:prstGeom>
          <a:noFill/>
        </p:spPr>
        <p:txBody>
          <a:bodyPr wrap="square" rtlCol="0">
            <a:spAutoFit/>
          </a:bodyPr>
          <a:lstStyle/>
          <a:p>
            <a:r>
              <a:rPr lang="en-US" dirty="0"/>
              <a:t>It’s a number specific how much of the ip addresses used in the network</a:t>
            </a:r>
          </a:p>
        </p:txBody>
      </p:sp>
      <p:pic>
        <p:nvPicPr>
          <p:cNvPr id="26" name="Picture 25">
            <a:extLst>
              <a:ext uri="{FF2B5EF4-FFF2-40B4-BE49-F238E27FC236}">
                <a16:creationId xmlns:a16="http://schemas.microsoft.com/office/drawing/2014/main" id="{94CF706E-B2FE-5053-4F24-29D9F8CAF4E9}"/>
              </a:ext>
            </a:extLst>
          </p:cNvPr>
          <p:cNvPicPr>
            <a:picLocks noChangeAspect="1"/>
          </p:cNvPicPr>
          <p:nvPr/>
        </p:nvPicPr>
        <p:blipFill rotWithShape="1">
          <a:blip r:embed="rId3">
            <a:extLst>
              <a:ext uri="{28A0092B-C50C-407E-A947-70E740481C1C}">
                <a14:useLocalDpi xmlns:a14="http://schemas.microsoft.com/office/drawing/2010/main" val="0"/>
              </a:ext>
            </a:extLst>
          </a:blip>
          <a:srcRect l="5583" t="29853" r="5036" b="16947"/>
          <a:stretch/>
        </p:blipFill>
        <p:spPr>
          <a:xfrm>
            <a:off x="424128" y="3172955"/>
            <a:ext cx="6263001" cy="1701544"/>
          </a:xfrm>
          <a:prstGeom prst="rect">
            <a:avLst/>
          </a:prstGeom>
        </p:spPr>
      </p:pic>
      <p:sp>
        <p:nvSpPr>
          <p:cNvPr id="28" name="TextBox 27">
            <a:extLst>
              <a:ext uri="{FF2B5EF4-FFF2-40B4-BE49-F238E27FC236}">
                <a16:creationId xmlns:a16="http://schemas.microsoft.com/office/drawing/2014/main" id="{ED50C736-5638-2C60-CC43-0AD6AAAA533E}"/>
              </a:ext>
            </a:extLst>
          </p:cNvPr>
          <p:cNvSpPr txBox="1"/>
          <p:nvPr/>
        </p:nvSpPr>
        <p:spPr>
          <a:xfrm>
            <a:off x="424128" y="5116010"/>
            <a:ext cx="7122566" cy="738664"/>
          </a:xfrm>
          <a:prstGeom prst="rect">
            <a:avLst/>
          </a:prstGeom>
          <a:noFill/>
        </p:spPr>
        <p:txBody>
          <a:bodyPr wrap="square" rtlCol="0">
            <a:spAutoFit/>
          </a:bodyPr>
          <a:lstStyle/>
          <a:p>
            <a:r>
              <a:rPr lang="en-US" sz="2400" b="1" dirty="0">
                <a:solidFill>
                  <a:srgbClr val="C00000"/>
                </a:solidFill>
              </a:rPr>
              <a:t>Example ip </a:t>
            </a:r>
          </a:p>
          <a:p>
            <a:r>
              <a:rPr lang="en-US" dirty="0"/>
              <a:t>192.68.1.10/24		11111111.11111111.11111111.00000000</a:t>
            </a:r>
          </a:p>
        </p:txBody>
      </p:sp>
      <p:sp>
        <p:nvSpPr>
          <p:cNvPr id="30" name="Left Brace 29">
            <a:extLst>
              <a:ext uri="{FF2B5EF4-FFF2-40B4-BE49-F238E27FC236}">
                <a16:creationId xmlns:a16="http://schemas.microsoft.com/office/drawing/2014/main" id="{0934DA48-D14D-F54A-83D1-9AB55D612411}"/>
              </a:ext>
            </a:extLst>
          </p:cNvPr>
          <p:cNvSpPr/>
          <p:nvPr/>
        </p:nvSpPr>
        <p:spPr>
          <a:xfrm rot="16200000">
            <a:off x="4573717" y="4556840"/>
            <a:ext cx="314265" cy="290992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2" name="Connector: Curved 31">
            <a:extLst>
              <a:ext uri="{FF2B5EF4-FFF2-40B4-BE49-F238E27FC236}">
                <a16:creationId xmlns:a16="http://schemas.microsoft.com/office/drawing/2014/main" id="{A88412EE-62BF-98C2-EA77-3C42B05E969D}"/>
              </a:ext>
            </a:extLst>
          </p:cNvPr>
          <p:cNvCxnSpPr>
            <a:stCxn id="30" idx="1"/>
          </p:cNvCxnSpPr>
          <p:nvPr/>
        </p:nvCxnSpPr>
        <p:spPr>
          <a:xfrm rot="5400000" flipH="1">
            <a:off x="3222136" y="4660224"/>
            <a:ext cx="439469" cy="2577959"/>
          </a:xfrm>
          <a:prstGeom prst="curvedConnector4">
            <a:avLst>
              <a:gd name="adj1" fmla="val -52017"/>
              <a:gd name="adj2" fmla="val 7370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52F630F-9197-B48C-DC88-9486BA2AFC49}"/>
              </a:ext>
            </a:extLst>
          </p:cNvPr>
          <p:cNvCxnSpPr/>
          <p:nvPr/>
        </p:nvCxnSpPr>
        <p:spPr>
          <a:xfrm>
            <a:off x="1585732" y="5854671"/>
            <a:ext cx="324092" cy="0"/>
          </a:xfrm>
          <a:prstGeom prst="line">
            <a:avLst/>
          </a:prstGeom>
        </p:spPr>
        <p:style>
          <a:lnRef idx="3">
            <a:schemeClr val="accent1"/>
          </a:lnRef>
          <a:fillRef idx="0">
            <a:schemeClr val="accent1"/>
          </a:fillRef>
          <a:effectRef idx="2">
            <a:schemeClr val="accent1"/>
          </a:effectRef>
          <a:fontRef idx="minor">
            <a:schemeClr val="tx1"/>
          </a:fontRef>
        </p:style>
      </p:cxnSp>
      <p:sp>
        <p:nvSpPr>
          <p:cNvPr id="36" name="TextBox 35">
            <a:extLst>
              <a:ext uri="{FF2B5EF4-FFF2-40B4-BE49-F238E27FC236}">
                <a16:creationId xmlns:a16="http://schemas.microsoft.com/office/drawing/2014/main" id="{B8A78574-ED57-C43F-B462-4A7036CBC0D2}"/>
              </a:ext>
            </a:extLst>
          </p:cNvPr>
          <p:cNvSpPr txBox="1"/>
          <p:nvPr/>
        </p:nvSpPr>
        <p:spPr>
          <a:xfrm>
            <a:off x="4190849" y="5204152"/>
            <a:ext cx="2037144" cy="369332"/>
          </a:xfrm>
          <a:prstGeom prst="rect">
            <a:avLst/>
          </a:prstGeom>
          <a:noFill/>
        </p:spPr>
        <p:txBody>
          <a:bodyPr wrap="square" rtlCol="0">
            <a:spAutoFit/>
          </a:bodyPr>
          <a:lstStyle/>
          <a:p>
            <a:r>
              <a:rPr lang="en-US" b="1" dirty="0">
                <a:solidFill>
                  <a:srgbClr val="4472C4"/>
                </a:solidFill>
              </a:rPr>
              <a:t>Network</a:t>
            </a:r>
            <a:r>
              <a:rPr lang="en-US" dirty="0"/>
              <a:t> </a:t>
            </a:r>
          </a:p>
        </p:txBody>
      </p:sp>
      <p:sp>
        <p:nvSpPr>
          <p:cNvPr id="37" name="Left Brace 36">
            <a:extLst>
              <a:ext uri="{FF2B5EF4-FFF2-40B4-BE49-F238E27FC236}">
                <a16:creationId xmlns:a16="http://schemas.microsoft.com/office/drawing/2014/main" id="{2BC90C28-7A39-7F17-73D0-6E90F9FD3869}"/>
              </a:ext>
            </a:extLst>
          </p:cNvPr>
          <p:cNvSpPr/>
          <p:nvPr/>
        </p:nvSpPr>
        <p:spPr>
          <a:xfrm rot="16200000">
            <a:off x="6476971" y="5605693"/>
            <a:ext cx="369333" cy="86728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a:extLst>
              <a:ext uri="{FF2B5EF4-FFF2-40B4-BE49-F238E27FC236}">
                <a16:creationId xmlns:a16="http://schemas.microsoft.com/office/drawing/2014/main" id="{3344ED98-5875-1970-9687-A2575ED9AF3F}"/>
              </a:ext>
            </a:extLst>
          </p:cNvPr>
          <p:cNvSpPr txBox="1"/>
          <p:nvPr/>
        </p:nvSpPr>
        <p:spPr>
          <a:xfrm>
            <a:off x="6168901" y="5151068"/>
            <a:ext cx="2037144" cy="369332"/>
          </a:xfrm>
          <a:prstGeom prst="rect">
            <a:avLst/>
          </a:prstGeom>
          <a:noFill/>
        </p:spPr>
        <p:txBody>
          <a:bodyPr wrap="square" rtlCol="0">
            <a:spAutoFit/>
          </a:bodyPr>
          <a:lstStyle/>
          <a:p>
            <a:r>
              <a:rPr lang="en-US" b="1" dirty="0">
                <a:solidFill>
                  <a:srgbClr val="4472C4"/>
                </a:solidFill>
              </a:rPr>
              <a:t>Hosts </a:t>
            </a:r>
            <a:r>
              <a:rPr lang="en-US" dirty="0"/>
              <a:t> </a:t>
            </a:r>
          </a:p>
        </p:txBody>
      </p:sp>
      <p:sp>
        <p:nvSpPr>
          <p:cNvPr id="39" name="TextBox 38">
            <a:extLst>
              <a:ext uri="{FF2B5EF4-FFF2-40B4-BE49-F238E27FC236}">
                <a16:creationId xmlns:a16="http://schemas.microsoft.com/office/drawing/2014/main" id="{52393BA5-194B-47CE-0FD4-C56FA8923BAD}"/>
              </a:ext>
            </a:extLst>
          </p:cNvPr>
          <p:cNvSpPr txBox="1"/>
          <p:nvPr/>
        </p:nvSpPr>
        <p:spPr>
          <a:xfrm>
            <a:off x="4190849" y="420258"/>
            <a:ext cx="3531927" cy="369332"/>
          </a:xfrm>
          <a:prstGeom prst="rect">
            <a:avLst/>
          </a:prstGeom>
          <a:noFill/>
        </p:spPr>
        <p:txBody>
          <a:bodyPr wrap="square" rtlCol="0">
            <a:spAutoFit/>
          </a:bodyPr>
          <a:lstStyle/>
          <a:p>
            <a:r>
              <a:rPr lang="en-US" dirty="0">
                <a:solidFill>
                  <a:srgbClr val="C00000"/>
                </a:solidFill>
              </a:rPr>
              <a:t>The num. of network (2^Y)</a:t>
            </a:r>
          </a:p>
        </p:txBody>
      </p:sp>
      <p:sp>
        <p:nvSpPr>
          <p:cNvPr id="40" name="TextBox 39">
            <a:extLst>
              <a:ext uri="{FF2B5EF4-FFF2-40B4-BE49-F238E27FC236}">
                <a16:creationId xmlns:a16="http://schemas.microsoft.com/office/drawing/2014/main" id="{D703E82B-110A-133E-BCFD-44DBA6BFE50D}"/>
              </a:ext>
            </a:extLst>
          </p:cNvPr>
          <p:cNvSpPr txBox="1"/>
          <p:nvPr/>
        </p:nvSpPr>
        <p:spPr>
          <a:xfrm>
            <a:off x="4190849" y="893137"/>
            <a:ext cx="3531927" cy="369332"/>
          </a:xfrm>
          <a:prstGeom prst="rect">
            <a:avLst/>
          </a:prstGeom>
          <a:noFill/>
        </p:spPr>
        <p:txBody>
          <a:bodyPr wrap="square" rtlCol="0">
            <a:spAutoFit/>
          </a:bodyPr>
          <a:lstStyle/>
          <a:p>
            <a:r>
              <a:rPr lang="en-US" dirty="0">
                <a:solidFill>
                  <a:srgbClr val="C00000"/>
                </a:solidFill>
              </a:rPr>
              <a:t>The num. of hosts(2^X)-2</a:t>
            </a:r>
          </a:p>
        </p:txBody>
      </p:sp>
      <p:sp>
        <p:nvSpPr>
          <p:cNvPr id="41" name="TextBox 40">
            <a:extLst>
              <a:ext uri="{FF2B5EF4-FFF2-40B4-BE49-F238E27FC236}">
                <a16:creationId xmlns:a16="http://schemas.microsoft.com/office/drawing/2014/main" id="{BEBD6C10-4FB9-108C-D1C9-09DBAAC64F22}"/>
              </a:ext>
            </a:extLst>
          </p:cNvPr>
          <p:cNvSpPr txBox="1"/>
          <p:nvPr/>
        </p:nvSpPr>
        <p:spPr>
          <a:xfrm>
            <a:off x="7051355" y="1469181"/>
            <a:ext cx="4774689" cy="954107"/>
          </a:xfrm>
          <a:prstGeom prst="rect">
            <a:avLst/>
          </a:prstGeom>
          <a:noFill/>
        </p:spPr>
        <p:txBody>
          <a:bodyPr wrap="square" rtlCol="0">
            <a:spAutoFit/>
          </a:bodyPr>
          <a:lstStyle/>
          <a:p>
            <a:r>
              <a:rPr lang="en-US" sz="2800" b="1" dirty="0">
                <a:solidFill>
                  <a:srgbClr val="4472C4"/>
                </a:solidFill>
              </a:rPr>
              <a:t>VLSM</a:t>
            </a:r>
          </a:p>
          <a:p>
            <a:r>
              <a:rPr lang="ar-EG" sz="2800" b="1" dirty="0">
                <a:solidFill>
                  <a:srgbClr val="4472C4"/>
                </a:solidFill>
              </a:rPr>
              <a:t>)</a:t>
            </a:r>
            <a:r>
              <a:rPr lang="en-US" sz="2800" b="1" dirty="0">
                <a:solidFill>
                  <a:srgbClr val="4472C4"/>
                </a:solidFill>
              </a:rPr>
              <a:t>Variable length subnet mask</a:t>
            </a:r>
            <a:r>
              <a:rPr lang="ar-EG" sz="2800" b="1" dirty="0">
                <a:solidFill>
                  <a:srgbClr val="4472C4"/>
                </a:solidFill>
              </a:rPr>
              <a:t>(</a:t>
            </a:r>
            <a:endParaRPr lang="en-US" sz="2800" b="1" dirty="0">
              <a:solidFill>
                <a:srgbClr val="4472C4"/>
              </a:solidFill>
            </a:endParaRPr>
          </a:p>
        </p:txBody>
      </p:sp>
      <p:sp>
        <p:nvSpPr>
          <p:cNvPr id="42" name="TextBox 41">
            <a:extLst>
              <a:ext uri="{FF2B5EF4-FFF2-40B4-BE49-F238E27FC236}">
                <a16:creationId xmlns:a16="http://schemas.microsoft.com/office/drawing/2014/main" id="{0F9ACAB5-D29D-E239-92A0-7C494634C259}"/>
              </a:ext>
            </a:extLst>
          </p:cNvPr>
          <p:cNvSpPr txBox="1"/>
          <p:nvPr/>
        </p:nvSpPr>
        <p:spPr>
          <a:xfrm>
            <a:off x="7187473" y="2556952"/>
            <a:ext cx="4303320" cy="923330"/>
          </a:xfrm>
          <a:prstGeom prst="rect">
            <a:avLst/>
          </a:prstGeom>
          <a:noFill/>
        </p:spPr>
        <p:txBody>
          <a:bodyPr wrap="square" rtlCol="0">
            <a:spAutoFit/>
          </a:bodyPr>
          <a:lstStyle/>
          <a:p>
            <a:r>
              <a:rPr lang="en-US" dirty="0"/>
              <a:t>Subnet design that uses more than one mask in the network </a:t>
            </a:r>
          </a:p>
          <a:p>
            <a:r>
              <a:rPr lang="en-US" dirty="0"/>
              <a:t>To allows subnet masks to have variable size</a:t>
            </a:r>
          </a:p>
        </p:txBody>
      </p:sp>
    </p:spTree>
    <p:extLst>
      <p:ext uri="{BB962C8B-B14F-4D97-AF65-F5344CB8AC3E}">
        <p14:creationId xmlns:p14="http://schemas.microsoft.com/office/powerpoint/2010/main" val="27360469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Flowchart: Stored Data 1">
            <a:hlinkClick r:id="rId2" action="ppaction://hlinksldjump"/>
            <a:extLst>
              <a:ext uri="{FF2B5EF4-FFF2-40B4-BE49-F238E27FC236}">
                <a16:creationId xmlns:a16="http://schemas.microsoft.com/office/drawing/2014/main" id="{0DF60138-331E-5334-E96A-1D1AB4AE67FD}"/>
              </a:ext>
            </a:extLst>
          </p:cNvPr>
          <p:cNvSpPr/>
          <p:nvPr/>
        </p:nvSpPr>
        <p:spPr>
          <a:xfrm flipH="1">
            <a:off x="665103" y="274849"/>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Terminator 2">
            <a:hlinkClick r:id="rId2" action="ppaction://hlinksldjump"/>
            <a:extLst>
              <a:ext uri="{FF2B5EF4-FFF2-40B4-BE49-F238E27FC236}">
                <a16:creationId xmlns:a16="http://schemas.microsoft.com/office/drawing/2014/main" id="{84C86275-B69B-2B26-ED8A-762E7DD11217}"/>
              </a:ext>
            </a:extLst>
          </p:cNvPr>
          <p:cNvSpPr/>
          <p:nvPr/>
        </p:nvSpPr>
        <p:spPr>
          <a:xfrm>
            <a:off x="-978855" y="311762"/>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981A8791-E8F0-3B3E-81BC-404A181C6214}"/>
              </a:ext>
            </a:extLst>
          </p:cNvPr>
          <p:cNvSpPr txBox="1"/>
          <p:nvPr/>
        </p:nvSpPr>
        <p:spPr>
          <a:xfrm>
            <a:off x="1307861" y="474790"/>
            <a:ext cx="2617131"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System</a:t>
            </a:r>
            <a:r>
              <a:rPr lang="en-US" sz="2000" dirty="0"/>
              <a:t> </a:t>
            </a:r>
            <a:r>
              <a:rPr lang="en-US" sz="2000" dirty="0">
                <a:solidFill>
                  <a:schemeClr val="bg1"/>
                </a:solidFill>
                <a:latin typeface="Arial Black" panose="020B0A04020102020204" pitchFamily="34" charset="0"/>
              </a:rPr>
              <a:t>Design</a:t>
            </a:r>
          </a:p>
        </p:txBody>
      </p:sp>
      <p:sp>
        <p:nvSpPr>
          <p:cNvPr id="5" name="TextBox 4">
            <a:extLst>
              <a:ext uri="{FF2B5EF4-FFF2-40B4-BE49-F238E27FC236}">
                <a16:creationId xmlns:a16="http://schemas.microsoft.com/office/drawing/2014/main" id="{79995E4F-BCF1-8A62-4444-FDFE420F04EF}"/>
              </a:ext>
            </a:extLst>
          </p:cNvPr>
          <p:cNvSpPr txBox="1"/>
          <p:nvPr/>
        </p:nvSpPr>
        <p:spPr>
          <a:xfrm>
            <a:off x="730693" y="1074841"/>
            <a:ext cx="7969611" cy="4678204"/>
          </a:xfrm>
          <a:prstGeom prst="rect">
            <a:avLst/>
          </a:prstGeom>
          <a:noFill/>
        </p:spPr>
        <p:txBody>
          <a:bodyPr wrap="square" rtlCol="0">
            <a:spAutoFit/>
          </a:bodyPr>
          <a:lstStyle/>
          <a:p>
            <a:endParaRPr lang="en-US" dirty="0"/>
          </a:p>
          <a:p>
            <a:r>
              <a:rPr lang="en-US" sz="2800" b="1" dirty="0">
                <a:solidFill>
                  <a:schemeClr val="accent1">
                    <a:lumMod val="75000"/>
                  </a:schemeClr>
                </a:solidFill>
                <a:latin typeface="Arial" panose="020B0604020202020204" pitchFamily="34" charset="0"/>
                <a:cs typeface="Arial" panose="020B0604020202020204" pitchFamily="34" charset="0"/>
              </a:rPr>
              <a:t>Key</a:t>
            </a:r>
            <a:r>
              <a:rPr lang="en-US" dirty="0"/>
              <a:t> </a:t>
            </a:r>
            <a:r>
              <a:rPr lang="en-US" sz="2800" b="1" dirty="0">
                <a:solidFill>
                  <a:schemeClr val="accent1">
                    <a:lumMod val="75000"/>
                  </a:schemeClr>
                </a:solidFill>
                <a:latin typeface="Arial" panose="020B0604020202020204" pitchFamily="34" charset="0"/>
                <a:cs typeface="Arial" panose="020B0604020202020204" pitchFamily="34" charset="0"/>
              </a:rPr>
              <a:t>Improvements in our network design </a:t>
            </a:r>
          </a:p>
          <a:p>
            <a:endParaRPr lang="en-US" b="1" dirty="0"/>
          </a:p>
          <a:p>
            <a:r>
              <a:rPr lang="en-US" b="1" dirty="0"/>
              <a:t>	Enhanced Reliability: </a:t>
            </a:r>
          </a:p>
          <a:p>
            <a:r>
              <a:rPr lang="en-US" dirty="0"/>
              <a:t>		More robust and stable network infrastructure to minimize 		disruptions.</a:t>
            </a:r>
          </a:p>
          <a:p>
            <a:r>
              <a:rPr lang="en-US" b="1" dirty="0"/>
              <a:t>	Improved Wireless Coverage: </a:t>
            </a:r>
          </a:p>
          <a:p>
            <a:r>
              <a:rPr lang="en-US" b="1" dirty="0"/>
              <a:t>		</a:t>
            </a:r>
            <a:r>
              <a:rPr lang="en-US" dirty="0"/>
              <a:t>Comprehensive Wi-Fi coverage across the campus.</a:t>
            </a:r>
          </a:p>
          <a:p>
            <a:r>
              <a:rPr lang="en-US" b="1" dirty="0"/>
              <a:t>	Increased Bandwidth:</a:t>
            </a:r>
          </a:p>
          <a:p>
            <a:r>
              <a:rPr lang="en-US" dirty="0"/>
              <a:t>		 Higher bandwidth to support high-speed internet and large 		data transfers.</a:t>
            </a:r>
          </a:p>
          <a:p>
            <a:r>
              <a:rPr lang="en-US" b="1" dirty="0"/>
              <a:t>	Advanced Security Measures:</a:t>
            </a:r>
          </a:p>
          <a:p>
            <a:r>
              <a:rPr lang="en-US" dirty="0"/>
              <a:t>		 Stronger security protocols to protect against cyber threats.</a:t>
            </a:r>
          </a:p>
          <a:p>
            <a:r>
              <a:rPr lang="en-US" b="1" dirty="0"/>
              <a:t>	Scalability:</a:t>
            </a:r>
          </a:p>
          <a:p>
            <a:r>
              <a:rPr lang="en-US" dirty="0"/>
              <a:t>		 Designed to accommodate future growth and evolving 			technology needs.</a:t>
            </a:r>
          </a:p>
        </p:txBody>
      </p:sp>
      <p:sp>
        <p:nvSpPr>
          <p:cNvPr id="6" name="Oval 5">
            <a:extLst>
              <a:ext uri="{FF2B5EF4-FFF2-40B4-BE49-F238E27FC236}">
                <a16:creationId xmlns:a16="http://schemas.microsoft.com/office/drawing/2014/main" id="{E3C01F52-CBB4-99B5-3318-99D1ECCB48BD}"/>
              </a:ext>
            </a:extLst>
          </p:cNvPr>
          <p:cNvSpPr/>
          <p:nvPr/>
        </p:nvSpPr>
        <p:spPr>
          <a:xfrm>
            <a:off x="9515113" y="-3122032"/>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955556D-91BF-28C7-499F-32CD1C3A7512}"/>
              </a:ext>
            </a:extLst>
          </p:cNvPr>
          <p:cNvSpPr/>
          <p:nvPr/>
        </p:nvSpPr>
        <p:spPr>
          <a:xfrm>
            <a:off x="9952470" y="-2942496"/>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D6FAC74-DE97-75E7-24F1-83476459A2ED}"/>
              </a:ext>
            </a:extLst>
          </p:cNvPr>
          <p:cNvSpPr/>
          <p:nvPr/>
        </p:nvSpPr>
        <p:spPr>
          <a:xfrm>
            <a:off x="10240497" y="-2628525"/>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E9B85D1-EC31-92DD-89A6-7905EB481BA8}"/>
              </a:ext>
            </a:extLst>
          </p:cNvPr>
          <p:cNvSpPr/>
          <p:nvPr/>
        </p:nvSpPr>
        <p:spPr>
          <a:xfrm>
            <a:off x="10642021" y="-239444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3A4D7D8-63FA-EBF8-99A0-1B707F93706D}"/>
              </a:ext>
            </a:extLst>
          </p:cNvPr>
          <p:cNvSpPr/>
          <p:nvPr/>
        </p:nvSpPr>
        <p:spPr>
          <a:xfrm>
            <a:off x="11038212" y="472653"/>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A0B620B-B833-8CA1-3F62-5DD24379B9D8}"/>
              </a:ext>
            </a:extLst>
          </p:cNvPr>
          <p:cNvSpPr/>
          <p:nvPr/>
        </p:nvSpPr>
        <p:spPr>
          <a:xfrm>
            <a:off x="11410119" y="74696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86320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032B7316-9658-BF09-23F2-4C3313833E36}"/>
              </a:ext>
            </a:extLst>
          </p:cNvPr>
          <p:cNvSpPr/>
          <p:nvPr/>
        </p:nvSpPr>
        <p:spPr>
          <a:xfrm>
            <a:off x="812429" y="200809"/>
            <a:ext cx="2743200" cy="958493"/>
          </a:xfrm>
          <a:prstGeom prst="chevron">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Arrow: Pentagon 2">
            <a:hlinkClick r:id="rId2" action="ppaction://hlinksldjump"/>
            <a:extLst>
              <a:ext uri="{FF2B5EF4-FFF2-40B4-BE49-F238E27FC236}">
                <a16:creationId xmlns:a16="http://schemas.microsoft.com/office/drawing/2014/main" id="{B347D426-3DED-9A4B-9D32-066212FDF732}"/>
              </a:ext>
            </a:extLst>
          </p:cNvPr>
          <p:cNvSpPr/>
          <p:nvPr/>
        </p:nvSpPr>
        <p:spPr>
          <a:xfrm>
            <a:off x="0" y="200809"/>
            <a:ext cx="1047750" cy="958493"/>
          </a:xfrm>
          <a:prstGeom prst="homePlate">
            <a:avLst>
              <a:gd name="adj" fmla="val 49062"/>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74008869-6A44-ADEC-D9A5-67598A7A8C4D}"/>
              </a:ext>
            </a:extLst>
          </p:cNvPr>
          <p:cNvSpPr txBox="1"/>
          <p:nvPr/>
        </p:nvSpPr>
        <p:spPr>
          <a:xfrm>
            <a:off x="1356448" y="495389"/>
            <a:ext cx="1890482"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NAT</a:t>
            </a:r>
            <a:endParaRPr lang="ar-EG" b="1" dirty="0">
              <a:latin typeface="Arial Black" panose="020B0A04020102020204" pitchFamily="34" charset="0"/>
            </a:endParaRPr>
          </a:p>
        </p:txBody>
      </p:sp>
      <p:sp>
        <p:nvSpPr>
          <p:cNvPr id="5" name="TextBox 4">
            <a:extLst>
              <a:ext uri="{FF2B5EF4-FFF2-40B4-BE49-F238E27FC236}">
                <a16:creationId xmlns:a16="http://schemas.microsoft.com/office/drawing/2014/main" id="{0AE96464-8F7F-05A4-83D0-885B74C1CD33}"/>
              </a:ext>
            </a:extLst>
          </p:cNvPr>
          <p:cNvSpPr txBox="1"/>
          <p:nvPr/>
        </p:nvSpPr>
        <p:spPr>
          <a:xfrm>
            <a:off x="215232" y="1213795"/>
            <a:ext cx="5451676" cy="954107"/>
          </a:xfrm>
          <a:prstGeom prst="rect">
            <a:avLst/>
          </a:prstGeom>
          <a:noFill/>
        </p:spPr>
        <p:txBody>
          <a:bodyPr wrap="square" rtlCol="0">
            <a:spAutoFit/>
          </a:bodyPr>
          <a:lstStyle/>
          <a:p>
            <a:r>
              <a:rPr lang="en-US" sz="2800" b="1" dirty="0">
                <a:solidFill>
                  <a:srgbClr val="4472C4"/>
                </a:solidFill>
              </a:rPr>
              <a:t>NAT </a:t>
            </a:r>
          </a:p>
          <a:p>
            <a:r>
              <a:rPr lang="en-US" sz="2800" b="1" dirty="0">
                <a:solidFill>
                  <a:srgbClr val="4472C4"/>
                </a:solidFill>
              </a:rPr>
              <a:t>(Network address translation )</a:t>
            </a:r>
          </a:p>
        </p:txBody>
      </p:sp>
      <p:sp>
        <p:nvSpPr>
          <p:cNvPr id="6" name="TextBox 5">
            <a:extLst>
              <a:ext uri="{FF2B5EF4-FFF2-40B4-BE49-F238E27FC236}">
                <a16:creationId xmlns:a16="http://schemas.microsoft.com/office/drawing/2014/main" id="{1CFD3307-8D62-DA38-79F4-4B7E8359B8D6}"/>
              </a:ext>
            </a:extLst>
          </p:cNvPr>
          <p:cNvSpPr txBox="1"/>
          <p:nvPr/>
        </p:nvSpPr>
        <p:spPr>
          <a:xfrm>
            <a:off x="485565" y="2043143"/>
            <a:ext cx="5021212" cy="1200329"/>
          </a:xfrm>
          <a:prstGeom prst="rect">
            <a:avLst/>
          </a:prstGeom>
          <a:noFill/>
        </p:spPr>
        <p:txBody>
          <a:bodyPr wrap="square" rtlCol="0">
            <a:spAutoFit/>
          </a:bodyPr>
          <a:lstStyle/>
          <a:p>
            <a:r>
              <a:rPr lang="en-US" dirty="0"/>
              <a:t>Every device have privet ip but to access the internet the device must have public ip</a:t>
            </a:r>
          </a:p>
          <a:p>
            <a:endParaRPr lang="en-US" dirty="0"/>
          </a:p>
          <a:p>
            <a:r>
              <a:rPr lang="en-US" b="1" dirty="0"/>
              <a:t>The public ip is paid ip</a:t>
            </a:r>
          </a:p>
        </p:txBody>
      </p:sp>
      <p:pic>
        <p:nvPicPr>
          <p:cNvPr id="9" name="Picture 8">
            <a:extLst>
              <a:ext uri="{FF2B5EF4-FFF2-40B4-BE49-F238E27FC236}">
                <a16:creationId xmlns:a16="http://schemas.microsoft.com/office/drawing/2014/main" id="{BED73956-294F-C58B-16B1-29BEC7C6E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781" y="883519"/>
            <a:ext cx="5738013" cy="2066163"/>
          </a:xfrm>
          <a:prstGeom prst="rect">
            <a:avLst/>
          </a:prstGeom>
        </p:spPr>
      </p:pic>
      <p:sp>
        <p:nvSpPr>
          <p:cNvPr id="10" name="Thought Bubble: Cloud 9">
            <a:extLst>
              <a:ext uri="{FF2B5EF4-FFF2-40B4-BE49-F238E27FC236}">
                <a16:creationId xmlns:a16="http://schemas.microsoft.com/office/drawing/2014/main" id="{8630459C-B267-607A-674F-FEEFDE20FCFB}"/>
              </a:ext>
            </a:extLst>
          </p:cNvPr>
          <p:cNvSpPr/>
          <p:nvPr/>
        </p:nvSpPr>
        <p:spPr>
          <a:xfrm>
            <a:off x="7623031" y="694480"/>
            <a:ext cx="1559417" cy="813823"/>
          </a:xfrm>
          <a:prstGeom prst="cloudCallout">
            <a:avLst>
              <a:gd name="adj1" fmla="val -7703"/>
              <a:gd name="adj2" fmla="val 7950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Nat protocol</a:t>
            </a:r>
          </a:p>
        </p:txBody>
      </p:sp>
      <p:sp>
        <p:nvSpPr>
          <p:cNvPr id="11" name="Arrow: Notched Right 10">
            <a:extLst>
              <a:ext uri="{FF2B5EF4-FFF2-40B4-BE49-F238E27FC236}">
                <a16:creationId xmlns:a16="http://schemas.microsoft.com/office/drawing/2014/main" id="{9BC5F3BF-EA58-B031-F71A-8A13BE09AFC0}"/>
              </a:ext>
            </a:extLst>
          </p:cNvPr>
          <p:cNvSpPr/>
          <p:nvPr/>
        </p:nvSpPr>
        <p:spPr>
          <a:xfrm>
            <a:off x="6230074" y="883519"/>
            <a:ext cx="1342664" cy="629384"/>
          </a:xfrm>
          <a:prstGeom prst="notch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Privet ip</a:t>
            </a:r>
          </a:p>
        </p:txBody>
      </p:sp>
      <p:sp>
        <p:nvSpPr>
          <p:cNvPr id="12" name="Arrow: Notched Right 11">
            <a:extLst>
              <a:ext uri="{FF2B5EF4-FFF2-40B4-BE49-F238E27FC236}">
                <a16:creationId xmlns:a16="http://schemas.microsoft.com/office/drawing/2014/main" id="{7244C189-DCED-4EA3-30FD-44C8B1A22482}"/>
              </a:ext>
            </a:extLst>
          </p:cNvPr>
          <p:cNvSpPr/>
          <p:nvPr/>
        </p:nvSpPr>
        <p:spPr>
          <a:xfrm>
            <a:off x="9385003" y="844610"/>
            <a:ext cx="1342664" cy="629384"/>
          </a:xfrm>
          <a:prstGeom prst="notch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Public ip</a:t>
            </a:r>
          </a:p>
        </p:txBody>
      </p:sp>
      <p:sp>
        <p:nvSpPr>
          <p:cNvPr id="13" name="TextBox 12">
            <a:extLst>
              <a:ext uri="{FF2B5EF4-FFF2-40B4-BE49-F238E27FC236}">
                <a16:creationId xmlns:a16="http://schemas.microsoft.com/office/drawing/2014/main" id="{951CAE97-D1B4-3063-031D-5A74147F00E3}"/>
              </a:ext>
            </a:extLst>
          </p:cNvPr>
          <p:cNvSpPr txBox="1"/>
          <p:nvPr/>
        </p:nvSpPr>
        <p:spPr>
          <a:xfrm>
            <a:off x="3555629" y="3523320"/>
            <a:ext cx="4514126" cy="523220"/>
          </a:xfrm>
          <a:prstGeom prst="rect">
            <a:avLst/>
          </a:prstGeom>
          <a:noFill/>
        </p:spPr>
        <p:txBody>
          <a:bodyPr wrap="square" rtlCol="0">
            <a:spAutoFit/>
          </a:bodyPr>
          <a:lstStyle/>
          <a:p>
            <a:r>
              <a:rPr lang="en-US" sz="2800" b="1" dirty="0">
                <a:solidFill>
                  <a:srgbClr val="C00000"/>
                </a:solidFill>
              </a:rPr>
              <a:t>We have 3 types of NAT</a:t>
            </a:r>
          </a:p>
        </p:txBody>
      </p:sp>
      <p:sp>
        <p:nvSpPr>
          <p:cNvPr id="14" name="Left Brace 13">
            <a:extLst>
              <a:ext uri="{FF2B5EF4-FFF2-40B4-BE49-F238E27FC236}">
                <a16:creationId xmlns:a16="http://schemas.microsoft.com/office/drawing/2014/main" id="{39055F17-FCAE-DC50-D6F8-81F3893AF21F}"/>
              </a:ext>
            </a:extLst>
          </p:cNvPr>
          <p:cNvSpPr/>
          <p:nvPr/>
        </p:nvSpPr>
        <p:spPr>
          <a:xfrm rot="5400000">
            <a:off x="4663497" y="1884349"/>
            <a:ext cx="1145894" cy="5486400"/>
          </a:xfrm>
          <a:prstGeom prst="leftBrace">
            <a:avLst>
              <a:gd name="adj1" fmla="val 8333"/>
              <a:gd name="adj2" fmla="val 4755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E059E292-E7F6-3094-C07A-BC1D1F88F81F}"/>
              </a:ext>
            </a:extLst>
          </p:cNvPr>
          <p:cNvCxnSpPr/>
          <p:nvPr/>
        </p:nvCxnSpPr>
        <p:spPr>
          <a:xfrm>
            <a:off x="5370653" y="4205073"/>
            <a:ext cx="0" cy="995423"/>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F936AFC-376B-78ED-E678-CE2261AC3DDC}"/>
              </a:ext>
            </a:extLst>
          </p:cNvPr>
          <p:cNvSpPr txBox="1"/>
          <p:nvPr/>
        </p:nvSpPr>
        <p:spPr>
          <a:xfrm>
            <a:off x="1891624" y="5291434"/>
            <a:ext cx="1939596" cy="523220"/>
          </a:xfrm>
          <a:prstGeom prst="rect">
            <a:avLst/>
          </a:prstGeom>
          <a:noFill/>
        </p:spPr>
        <p:txBody>
          <a:bodyPr wrap="square" rtlCol="0">
            <a:spAutoFit/>
          </a:bodyPr>
          <a:lstStyle/>
          <a:p>
            <a:r>
              <a:rPr lang="en-US" sz="2800" b="1" dirty="0">
                <a:solidFill>
                  <a:srgbClr val="4472C4"/>
                </a:solidFill>
              </a:rPr>
              <a:t>Static NAT</a:t>
            </a:r>
          </a:p>
        </p:txBody>
      </p:sp>
      <p:sp>
        <p:nvSpPr>
          <p:cNvPr id="18" name="TextBox 17">
            <a:extLst>
              <a:ext uri="{FF2B5EF4-FFF2-40B4-BE49-F238E27FC236}">
                <a16:creationId xmlns:a16="http://schemas.microsoft.com/office/drawing/2014/main" id="{F64B7917-E515-2C85-78D0-71F3698AFF50}"/>
              </a:ext>
            </a:extLst>
          </p:cNvPr>
          <p:cNvSpPr txBox="1"/>
          <p:nvPr/>
        </p:nvSpPr>
        <p:spPr>
          <a:xfrm>
            <a:off x="4481877" y="5274377"/>
            <a:ext cx="2150413" cy="523220"/>
          </a:xfrm>
          <a:prstGeom prst="rect">
            <a:avLst/>
          </a:prstGeom>
          <a:noFill/>
        </p:spPr>
        <p:txBody>
          <a:bodyPr wrap="square" rtlCol="0">
            <a:spAutoFit/>
          </a:bodyPr>
          <a:lstStyle/>
          <a:p>
            <a:r>
              <a:rPr lang="en-US" sz="2800" b="1" dirty="0">
                <a:solidFill>
                  <a:srgbClr val="4472C4"/>
                </a:solidFill>
              </a:rPr>
              <a:t>dynamic NAT</a:t>
            </a:r>
          </a:p>
        </p:txBody>
      </p:sp>
      <p:sp>
        <p:nvSpPr>
          <p:cNvPr id="19" name="TextBox 18">
            <a:extLst>
              <a:ext uri="{FF2B5EF4-FFF2-40B4-BE49-F238E27FC236}">
                <a16:creationId xmlns:a16="http://schemas.microsoft.com/office/drawing/2014/main" id="{BCE49FAF-2C61-FE54-FC35-2B6FA78C4CC2}"/>
              </a:ext>
            </a:extLst>
          </p:cNvPr>
          <p:cNvSpPr txBox="1"/>
          <p:nvPr/>
        </p:nvSpPr>
        <p:spPr>
          <a:xfrm>
            <a:off x="7676351" y="5295597"/>
            <a:ext cx="786808" cy="523220"/>
          </a:xfrm>
          <a:prstGeom prst="rect">
            <a:avLst/>
          </a:prstGeom>
          <a:noFill/>
        </p:spPr>
        <p:txBody>
          <a:bodyPr wrap="square" rtlCol="0">
            <a:spAutoFit/>
          </a:bodyPr>
          <a:lstStyle/>
          <a:p>
            <a:r>
              <a:rPr lang="en-US" sz="2800" b="1" dirty="0">
                <a:solidFill>
                  <a:srgbClr val="4472C4"/>
                </a:solidFill>
              </a:rPr>
              <a:t>PAT</a:t>
            </a:r>
          </a:p>
        </p:txBody>
      </p:sp>
    </p:spTree>
    <p:extLst>
      <p:ext uri="{BB962C8B-B14F-4D97-AF65-F5344CB8AC3E}">
        <p14:creationId xmlns:p14="http://schemas.microsoft.com/office/powerpoint/2010/main" val="14235290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Arrow: Chevron 1">
            <a:hlinkClick r:id="rId2" action="ppaction://hlinksldjump"/>
            <a:extLst>
              <a:ext uri="{FF2B5EF4-FFF2-40B4-BE49-F238E27FC236}">
                <a16:creationId xmlns:a16="http://schemas.microsoft.com/office/drawing/2014/main" id="{032B7316-9658-BF09-23F2-4C3313833E36}"/>
              </a:ext>
            </a:extLst>
          </p:cNvPr>
          <p:cNvSpPr/>
          <p:nvPr/>
        </p:nvSpPr>
        <p:spPr>
          <a:xfrm>
            <a:off x="812429" y="200809"/>
            <a:ext cx="2743200" cy="958493"/>
          </a:xfrm>
          <a:prstGeom prst="chevron">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Arrow: Pentagon 2">
            <a:hlinkClick r:id="rId2" action="ppaction://hlinksldjump"/>
            <a:extLst>
              <a:ext uri="{FF2B5EF4-FFF2-40B4-BE49-F238E27FC236}">
                <a16:creationId xmlns:a16="http://schemas.microsoft.com/office/drawing/2014/main" id="{B347D426-3DED-9A4B-9D32-066212FDF732}"/>
              </a:ext>
            </a:extLst>
          </p:cNvPr>
          <p:cNvSpPr/>
          <p:nvPr/>
        </p:nvSpPr>
        <p:spPr>
          <a:xfrm>
            <a:off x="0" y="200809"/>
            <a:ext cx="1047750" cy="958493"/>
          </a:xfrm>
          <a:prstGeom prst="homePlate">
            <a:avLst>
              <a:gd name="adj" fmla="val 49062"/>
            </a:avLst>
          </a:prstGeom>
          <a:solidFill>
            <a:schemeClr val="accent1">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74008869-6A44-ADEC-D9A5-67598A7A8C4D}"/>
              </a:ext>
            </a:extLst>
          </p:cNvPr>
          <p:cNvSpPr txBox="1"/>
          <p:nvPr/>
        </p:nvSpPr>
        <p:spPr>
          <a:xfrm>
            <a:off x="1356448" y="495389"/>
            <a:ext cx="1890482"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NAT</a:t>
            </a:r>
            <a:endParaRPr lang="ar-EG" b="1" dirty="0">
              <a:latin typeface="Arial Black" panose="020B0A04020102020204" pitchFamily="34" charset="0"/>
            </a:endParaRPr>
          </a:p>
        </p:txBody>
      </p:sp>
      <p:sp>
        <p:nvSpPr>
          <p:cNvPr id="20" name="TextBox 19">
            <a:extLst>
              <a:ext uri="{FF2B5EF4-FFF2-40B4-BE49-F238E27FC236}">
                <a16:creationId xmlns:a16="http://schemas.microsoft.com/office/drawing/2014/main" id="{94AD003A-89F7-1BB6-AC33-2F143732E349}"/>
              </a:ext>
            </a:extLst>
          </p:cNvPr>
          <p:cNvSpPr txBox="1"/>
          <p:nvPr/>
        </p:nvSpPr>
        <p:spPr>
          <a:xfrm>
            <a:off x="175669" y="1159301"/>
            <a:ext cx="4303302" cy="954107"/>
          </a:xfrm>
          <a:prstGeom prst="rect">
            <a:avLst/>
          </a:prstGeom>
          <a:noFill/>
        </p:spPr>
        <p:txBody>
          <a:bodyPr wrap="square" rtlCol="0">
            <a:spAutoFit/>
          </a:bodyPr>
          <a:lstStyle/>
          <a:p>
            <a:r>
              <a:rPr lang="en-US" sz="2800" b="1" dirty="0">
                <a:solidFill>
                  <a:srgbClr val="4472C4"/>
                </a:solidFill>
              </a:rPr>
              <a:t>PAT</a:t>
            </a:r>
          </a:p>
          <a:p>
            <a:r>
              <a:rPr lang="en-US" sz="2800" b="1" dirty="0">
                <a:solidFill>
                  <a:srgbClr val="4472C4"/>
                </a:solidFill>
              </a:rPr>
              <a:t>Port address translation</a:t>
            </a:r>
          </a:p>
        </p:txBody>
      </p:sp>
      <p:cxnSp>
        <p:nvCxnSpPr>
          <p:cNvPr id="22" name="Connector: Curved 21">
            <a:extLst>
              <a:ext uri="{FF2B5EF4-FFF2-40B4-BE49-F238E27FC236}">
                <a16:creationId xmlns:a16="http://schemas.microsoft.com/office/drawing/2014/main" id="{E2F370C3-F5DE-BF6B-1AB0-9232D500BF01}"/>
              </a:ext>
            </a:extLst>
          </p:cNvPr>
          <p:cNvCxnSpPr/>
          <p:nvPr/>
        </p:nvCxnSpPr>
        <p:spPr>
          <a:xfrm flipV="1">
            <a:off x="3981691" y="1159301"/>
            <a:ext cx="1261641" cy="762096"/>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05D00103-8C1F-08C0-1B77-0782D1BE45F4}"/>
              </a:ext>
            </a:extLst>
          </p:cNvPr>
          <p:cNvSpPr txBox="1"/>
          <p:nvPr/>
        </p:nvSpPr>
        <p:spPr>
          <a:xfrm>
            <a:off x="5381629" y="645331"/>
            <a:ext cx="2743200" cy="707886"/>
          </a:xfrm>
          <a:prstGeom prst="rect">
            <a:avLst/>
          </a:prstGeom>
          <a:noFill/>
        </p:spPr>
        <p:txBody>
          <a:bodyPr wrap="square" rtlCol="0">
            <a:spAutoFit/>
          </a:bodyPr>
          <a:lstStyle/>
          <a:p>
            <a:r>
              <a:rPr lang="en-US" sz="2000" dirty="0"/>
              <a:t>One public ip for the network</a:t>
            </a:r>
          </a:p>
        </p:txBody>
      </p:sp>
      <p:pic>
        <p:nvPicPr>
          <p:cNvPr id="27" name="Picture 26">
            <a:extLst>
              <a:ext uri="{FF2B5EF4-FFF2-40B4-BE49-F238E27FC236}">
                <a16:creationId xmlns:a16="http://schemas.microsoft.com/office/drawing/2014/main" id="{2F25E2A2-D467-28EB-58FB-C498E54520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510" y="2228671"/>
            <a:ext cx="6859817" cy="4384548"/>
          </a:xfrm>
          <a:prstGeom prst="rect">
            <a:avLst/>
          </a:prstGeom>
        </p:spPr>
      </p:pic>
      <p:sp>
        <p:nvSpPr>
          <p:cNvPr id="28" name="TextBox 27">
            <a:extLst>
              <a:ext uri="{FF2B5EF4-FFF2-40B4-BE49-F238E27FC236}">
                <a16:creationId xmlns:a16="http://schemas.microsoft.com/office/drawing/2014/main" id="{4D01EBAD-1BFF-0E69-7756-9B9C9E30E77A}"/>
              </a:ext>
            </a:extLst>
          </p:cNvPr>
          <p:cNvSpPr txBox="1"/>
          <p:nvPr/>
        </p:nvSpPr>
        <p:spPr>
          <a:xfrm>
            <a:off x="8005853" y="2228671"/>
            <a:ext cx="3997094" cy="1200329"/>
          </a:xfrm>
          <a:prstGeom prst="rect">
            <a:avLst/>
          </a:prstGeom>
          <a:noFill/>
        </p:spPr>
        <p:txBody>
          <a:bodyPr wrap="square" rtlCol="0">
            <a:spAutoFit/>
          </a:bodyPr>
          <a:lstStyle/>
          <a:p>
            <a:r>
              <a:rPr lang="en-US" sz="2400" dirty="0">
                <a:solidFill>
                  <a:srgbClr val="C00000"/>
                </a:solidFill>
              </a:rPr>
              <a:t>Ports </a:t>
            </a:r>
          </a:p>
          <a:p>
            <a:r>
              <a:rPr lang="en-US" sz="2400" dirty="0">
                <a:solidFill>
                  <a:srgbClr val="C00000"/>
                </a:solidFill>
              </a:rPr>
              <a:t>unique number </a:t>
            </a:r>
          </a:p>
          <a:p>
            <a:r>
              <a:rPr lang="en-US" sz="2400" dirty="0">
                <a:solidFill>
                  <a:srgbClr val="C00000"/>
                </a:solidFill>
              </a:rPr>
              <a:t>0-65535</a:t>
            </a:r>
          </a:p>
        </p:txBody>
      </p:sp>
      <p:sp>
        <p:nvSpPr>
          <p:cNvPr id="29" name="Oval 28">
            <a:extLst>
              <a:ext uri="{FF2B5EF4-FFF2-40B4-BE49-F238E27FC236}">
                <a16:creationId xmlns:a16="http://schemas.microsoft.com/office/drawing/2014/main" id="{AD8D05F6-0E01-E1EB-AFDB-30F397D25E1C}"/>
              </a:ext>
            </a:extLst>
          </p:cNvPr>
          <p:cNvSpPr/>
          <p:nvPr/>
        </p:nvSpPr>
        <p:spPr>
          <a:xfrm>
            <a:off x="9515113" y="-3122032"/>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6327DF6-B280-8377-8F5D-99D14D7FB5D4}"/>
              </a:ext>
            </a:extLst>
          </p:cNvPr>
          <p:cNvSpPr/>
          <p:nvPr/>
        </p:nvSpPr>
        <p:spPr>
          <a:xfrm>
            <a:off x="9952470" y="-2942496"/>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C285EE5-28D8-C818-3413-7E05D8963B43}"/>
              </a:ext>
            </a:extLst>
          </p:cNvPr>
          <p:cNvSpPr/>
          <p:nvPr/>
        </p:nvSpPr>
        <p:spPr>
          <a:xfrm>
            <a:off x="10240497" y="-2628525"/>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E83FC429-B843-466A-D71E-86F834442E92}"/>
              </a:ext>
            </a:extLst>
          </p:cNvPr>
          <p:cNvSpPr/>
          <p:nvPr/>
        </p:nvSpPr>
        <p:spPr>
          <a:xfrm>
            <a:off x="10642021" y="-239444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FD684FAB-E2FE-C44D-B1A0-81D97ACEE918}"/>
              </a:ext>
            </a:extLst>
          </p:cNvPr>
          <p:cNvSpPr/>
          <p:nvPr/>
        </p:nvSpPr>
        <p:spPr>
          <a:xfrm>
            <a:off x="11038212" y="472653"/>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9C2B9AA-2776-0FAA-F7C2-38978065EB9C}"/>
              </a:ext>
            </a:extLst>
          </p:cNvPr>
          <p:cNvSpPr/>
          <p:nvPr/>
        </p:nvSpPr>
        <p:spPr>
          <a:xfrm>
            <a:off x="11410119" y="746965"/>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11799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8E20C5BD-A8E2-0826-5C7E-80C1FAF8D732}"/>
              </a:ext>
            </a:extLst>
          </p:cNvPr>
          <p:cNvSpPr/>
          <p:nvPr/>
        </p:nvSpPr>
        <p:spPr>
          <a:xfrm>
            <a:off x="9468465" y="4495198"/>
            <a:ext cx="3401961" cy="34019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27EDEB7-5C2C-33CF-4D78-022713B69133}"/>
              </a:ext>
            </a:extLst>
          </p:cNvPr>
          <p:cNvSpPr/>
          <p:nvPr/>
        </p:nvSpPr>
        <p:spPr>
          <a:xfrm>
            <a:off x="9695195" y="4645792"/>
            <a:ext cx="2892552" cy="299883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723CA61-3354-2592-7C95-AD71EB9B324F}"/>
              </a:ext>
            </a:extLst>
          </p:cNvPr>
          <p:cNvSpPr/>
          <p:nvPr/>
        </p:nvSpPr>
        <p:spPr>
          <a:xfrm rot="2429794">
            <a:off x="9813311" y="5000852"/>
            <a:ext cx="3482723" cy="27498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3D495C5-82B5-A2B6-ACE7-97A2CBE9D493}"/>
              </a:ext>
            </a:extLst>
          </p:cNvPr>
          <p:cNvSpPr/>
          <p:nvPr/>
        </p:nvSpPr>
        <p:spPr>
          <a:xfrm rot="2429794">
            <a:off x="10055049" y="5111625"/>
            <a:ext cx="2961221" cy="2423968"/>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1E39A2F-386C-F17F-8A51-7A7502A354D3}"/>
              </a:ext>
            </a:extLst>
          </p:cNvPr>
          <p:cNvSpPr/>
          <p:nvPr/>
        </p:nvSpPr>
        <p:spPr>
          <a:xfrm>
            <a:off x="10597023" y="3608489"/>
            <a:ext cx="2703871" cy="26743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C40419C-7F89-5D41-4E67-1FFD147BA117}"/>
              </a:ext>
            </a:extLst>
          </p:cNvPr>
          <p:cNvSpPr/>
          <p:nvPr/>
        </p:nvSpPr>
        <p:spPr>
          <a:xfrm>
            <a:off x="10799461" y="3766941"/>
            <a:ext cx="2298994" cy="2357469"/>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Arrow: Pentagon 1">
            <a:hlinkClick r:id="rId2" action="ppaction://hlinksldjump"/>
            <a:extLst>
              <a:ext uri="{FF2B5EF4-FFF2-40B4-BE49-F238E27FC236}">
                <a16:creationId xmlns:a16="http://schemas.microsoft.com/office/drawing/2014/main" id="{955C547E-CFD4-DB30-B740-8E4646C70820}"/>
              </a:ext>
            </a:extLst>
          </p:cNvPr>
          <p:cNvSpPr/>
          <p:nvPr/>
        </p:nvSpPr>
        <p:spPr>
          <a:xfrm>
            <a:off x="0" y="200809"/>
            <a:ext cx="1047750" cy="958493"/>
          </a:xfrm>
          <a:prstGeom prst="homePlate">
            <a:avLst>
              <a:gd name="adj" fmla="val 49062"/>
            </a:avLst>
          </a:prstGeom>
          <a:solidFill>
            <a:schemeClr val="accent3">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CBE3C946-FE66-6CF2-7B64-33C1CC4A4697}"/>
              </a:ext>
            </a:extLst>
          </p:cNvPr>
          <p:cNvSpPr/>
          <p:nvPr/>
        </p:nvSpPr>
        <p:spPr>
          <a:xfrm>
            <a:off x="792764" y="200809"/>
            <a:ext cx="2743200" cy="958493"/>
          </a:xfrm>
          <a:prstGeom prst="chevron">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6FEEE4AD-3C14-F609-A4AD-47BA6A9BEC30}"/>
              </a:ext>
            </a:extLst>
          </p:cNvPr>
          <p:cNvSpPr txBox="1"/>
          <p:nvPr/>
        </p:nvSpPr>
        <p:spPr>
          <a:xfrm>
            <a:off x="1419244" y="495389"/>
            <a:ext cx="174522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Security</a:t>
            </a:r>
            <a:endParaRPr lang="ar-EG" b="1" dirty="0">
              <a:latin typeface="Arial Black" panose="020B0A04020102020204" pitchFamily="34" charset="0"/>
            </a:endParaRPr>
          </a:p>
        </p:txBody>
      </p:sp>
      <p:sp>
        <p:nvSpPr>
          <p:cNvPr id="6" name="TextBox 5">
            <a:extLst>
              <a:ext uri="{FF2B5EF4-FFF2-40B4-BE49-F238E27FC236}">
                <a16:creationId xmlns:a16="http://schemas.microsoft.com/office/drawing/2014/main" id="{A49655EF-59A7-1033-5CB3-E6309FCACE05}"/>
              </a:ext>
            </a:extLst>
          </p:cNvPr>
          <p:cNvSpPr txBox="1"/>
          <p:nvPr/>
        </p:nvSpPr>
        <p:spPr>
          <a:xfrm>
            <a:off x="266218" y="1257641"/>
            <a:ext cx="6134582" cy="2462213"/>
          </a:xfrm>
          <a:prstGeom prst="rect">
            <a:avLst/>
          </a:prstGeom>
          <a:noFill/>
        </p:spPr>
        <p:txBody>
          <a:bodyPr wrap="square">
            <a:spAutoFit/>
          </a:bodyPr>
          <a:lstStyle/>
          <a:p>
            <a:r>
              <a:rPr lang="en-US" sz="2800" b="1" dirty="0">
                <a:solidFill>
                  <a:srgbClr val="4472C4"/>
                </a:solidFill>
              </a:rPr>
              <a:t>ACL (Access Control List)</a:t>
            </a:r>
            <a:endParaRPr lang="ar-EG" sz="2800" b="1" dirty="0">
              <a:solidFill>
                <a:srgbClr val="4472C4"/>
              </a:solidFill>
            </a:endParaRPr>
          </a:p>
          <a:p>
            <a:r>
              <a:rPr lang="en-US" dirty="0"/>
              <a:t>An Access Control List (ACL) is a set of rules used to control network traffic and reduce network attacks. </a:t>
            </a:r>
            <a:endParaRPr lang="ar-EG" dirty="0"/>
          </a:p>
          <a:p>
            <a:r>
              <a:rPr lang="en-US" dirty="0"/>
              <a:t>ACLs can permit or deny traffic based on various criteria such as IP address, protocol type, and port number. They are commonly used in routers and firewalls to filter inbound and outbound traffic and to enhance network security by controlling which devices or users can access specific resources.</a:t>
            </a:r>
          </a:p>
        </p:txBody>
      </p:sp>
      <p:sp>
        <p:nvSpPr>
          <p:cNvPr id="8" name="TextBox 7">
            <a:extLst>
              <a:ext uri="{FF2B5EF4-FFF2-40B4-BE49-F238E27FC236}">
                <a16:creationId xmlns:a16="http://schemas.microsoft.com/office/drawing/2014/main" id="{AD8F021D-0678-5447-99AF-92AA6AF439A5}"/>
              </a:ext>
            </a:extLst>
          </p:cNvPr>
          <p:cNvSpPr txBox="1"/>
          <p:nvPr/>
        </p:nvSpPr>
        <p:spPr>
          <a:xfrm>
            <a:off x="266218" y="3872601"/>
            <a:ext cx="6134582" cy="2462213"/>
          </a:xfrm>
          <a:prstGeom prst="rect">
            <a:avLst/>
          </a:prstGeom>
          <a:noFill/>
        </p:spPr>
        <p:txBody>
          <a:bodyPr wrap="square">
            <a:spAutoFit/>
          </a:bodyPr>
          <a:lstStyle/>
          <a:p>
            <a:r>
              <a:rPr lang="en-US" sz="2800" b="1" dirty="0">
                <a:solidFill>
                  <a:srgbClr val="4472C4"/>
                </a:solidFill>
              </a:rPr>
              <a:t>Port Security</a:t>
            </a:r>
            <a:endParaRPr lang="ar-EG" sz="2800" b="1" dirty="0">
              <a:solidFill>
                <a:srgbClr val="4472C4"/>
              </a:solidFill>
            </a:endParaRPr>
          </a:p>
          <a:p>
            <a:r>
              <a:rPr lang="en-US" dirty="0"/>
              <a:t>Port Security is a feature on network switches that allows you to control access to a switch port based on the MAC addresses of devices. By enabling port security, you can limit the number of devices that can connect to a port, and specify which MAC addresses are allowed to connect. This helps prevent unauthorized devices from accessing the network and can protect against MAC address flooding attacks.</a:t>
            </a:r>
          </a:p>
        </p:txBody>
      </p:sp>
      <p:pic>
        <p:nvPicPr>
          <p:cNvPr id="7" name="Picture 6">
            <a:extLst>
              <a:ext uri="{FF2B5EF4-FFF2-40B4-BE49-F238E27FC236}">
                <a16:creationId xmlns:a16="http://schemas.microsoft.com/office/drawing/2014/main" id="{B3AD2255-B845-AB6D-211A-7123CE6F63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7244" y="946811"/>
            <a:ext cx="2774950" cy="220823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1" name="Picture 10">
            <a:extLst>
              <a:ext uri="{FF2B5EF4-FFF2-40B4-BE49-F238E27FC236}">
                <a16:creationId xmlns:a16="http://schemas.microsoft.com/office/drawing/2014/main" id="{C8413728-376A-C064-884A-AB72468359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9608" y="4149822"/>
            <a:ext cx="2987819" cy="224671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4691400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F16CD691-EEDE-8539-688E-658880DCE3FE}"/>
              </a:ext>
            </a:extLst>
          </p:cNvPr>
          <p:cNvSpPr/>
          <p:nvPr/>
        </p:nvSpPr>
        <p:spPr>
          <a:xfrm>
            <a:off x="8772809" y="-1715379"/>
            <a:ext cx="5405209" cy="60062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086E7D3-A2EF-FB47-D1B8-EA7642965671}"/>
              </a:ext>
            </a:extLst>
          </p:cNvPr>
          <p:cNvSpPr/>
          <p:nvPr/>
        </p:nvSpPr>
        <p:spPr>
          <a:xfrm>
            <a:off x="9210166" y="-1535843"/>
            <a:ext cx="4778791" cy="5501787"/>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68BE40A-8FE8-BC5D-E3CB-9040C7A98447}"/>
              </a:ext>
            </a:extLst>
          </p:cNvPr>
          <p:cNvSpPr/>
          <p:nvPr/>
        </p:nvSpPr>
        <p:spPr>
          <a:xfrm>
            <a:off x="9498193" y="-1221872"/>
            <a:ext cx="4333633" cy="479814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7055F5C-4A07-7116-DC84-B08E5051BE95}"/>
              </a:ext>
            </a:extLst>
          </p:cNvPr>
          <p:cNvSpPr/>
          <p:nvPr/>
        </p:nvSpPr>
        <p:spPr>
          <a:xfrm>
            <a:off x="9899717" y="-987792"/>
            <a:ext cx="3872796" cy="4274574"/>
          </a:xfrm>
          <a:prstGeom prst="ellipse">
            <a:avLst/>
          </a:prstGeom>
          <a:solidFill>
            <a:srgbClr val="E1DDD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Pentagon 1">
            <a:hlinkClick r:id="rId2" action="ppaction://hlinksldjump"/>
            <a:extLst>
              <a:ext uri="{FF2B5EF4-FFF2-40B4-BE49-F238E27FC236}">
                <a16:creationId xmlns:a16="http://schemas.microsoft.com/office/drawing/2014/main" id="{955C547E-CFD4-DB30-B740-8E4646C70820}"/>
              </a:ext>
            </a:extLst>
          </p:cNvPr>
          <p:cNvSpPr/>
          <p:nvPr/>
        </p:nvSpPr>
        <p:spPr>
          <a:xfrm>
            <a:off x="0" y="200809"/>
            <a:ext cx="1047750" cy="958493"/>
          </a:xfrm>
          <a:prstGeom prst="homePlate">
            <a:avLst>
              <a:gd name="adj" fmla="val 49062"/>
            </a:avLst>
          </a:prstGeom>
          <a:solidFill>
            <a:schemeClr val="accent3">
              <a:lumMod val="40000"/>
              <a:lumOff val="60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Chevron 2">
            <a:hlinkClick r:id="rId2" action="ppaction://hlinksldjump"/>
            <a:extLst>
              <a:ext uri="{FF2B5EF4-FFF2-40B4-BE49-F238E27FC236}">
                <a16:creationId xmlns:a16="http://schemas.microsoft.com/office/drawing/2014/main" id="{CBE3C946-FE66-6CF2-7B64-33C1CC4A4697}"/>
              </a:ext>
            </a:extLst>
          </p:cNvPr>
          <p:cNvSpPr/>
          <p:nvPr/>
        </p:nvSpPr>
        <p:spPr>
          <a:xfrm>
            <a:off x="792764" y="200809"/>
            <a:ext cx="2743200" cy="958493"/>
          </a:xfrm>
          <a:prstGeom prst="chevron">
            <a:avLst/>
          </a:prstGeom>
          <a:solidFill>
            <a:schemeClr val="bg1">
              <a:lumMod val="85000"/>
            </a:schemeClr>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hlinkClick r:id="rId2" action="ppaction://hlinksldjump"/>
            <a:extLst>
              <a:ext uri="{FF2B5EF4-FFF2-40B4-BE49-F238E27FC236}">
                <a16:creationId xmlns:a16="http://schemas.microsoft.com/office/drawing/2014/main" id="{6FEEE4AD-3C14-F609-A4AD-47BA6A9BEC30}"/>
              </a:ext>
            </a:extLst>
          </p:cNvPr>
          <p:cNvSpPr txBox="1"/>
          <p:nvPr/>
        </p:nvSpPr>
        <p:spPr>
          <a:xfrm>
            <a:off x="1419244" y="495389"/>
            <a:ext cx="1745226" cy="369332"/>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Arial Black" panose="020B0A04020102020204" pitchFamily="34" charset="0"/>
              </a:rPr>
              <a:t>Security</a:t>
            </a:r>
            <a:endParaRPr lang="ar-EG" b="1" dirty="0">
              <a:latin typeface="Arial Black" panose="020B0A04020102020204" pitchFamily="34" charset="0"/>
            </a:endParaRPr>
          </a:p>
        </p:txBody>
      </p:sp>
      <p:sp>
        <p:nvSpPr>
          <p:cNvPr id="10" name="TextBox 9">
            <a:extLst>
              <a:ext uri="{FF2B5EF4-FFF2-40B4-BE49-F238E27FC236}">
                <a16:creationId xmlns:a16="http://schemas.microsoft.com/office/drawing/2014/main" id="{2B204213-E2E5-13C0-3032-9A145E09A9A9}"/>
              </a:ext>
            </a:extLst>
          </p:cNvPr>
          <p:cNvSpPr txBox="1"/>
          <p:nvPr/>
        </p:nvSpPr>
        <p:spPr>
          <a:xfrm>
            <a:off x="523875" y="1560894"/>
            <a:ext cx="5702461" cy="3570208"/>
          </a:xfrm>
          <a:prstGeom prst="rect">
            <a:avLst/>
          </a:prstGeom>
          <a:noFill/>
        </p:spPr>
        <p:txBody>
          <a:bodyPr wrap="square">
            <a:spAutoFit/>
          </a:bodyPr>
          <a:lstStyle/>
          <a:p>
            <a:r>
              <a:rPr lang="en-US" sz="2800" b="1" dirty="0">
                <a:solidFill>
                  <a:srgbClr val="4472C4"/>
                </a:solidFill>
              </a:rPr>
              <a:t>DHCP Snooping</a:t>
            </a:r>
            <a:endParaRPr lang="ar-EG" sz="2800" b="1" dirty="0">
              <a:solidFill>
                <a:srgbClr val="4472C4"/>
              </a:solidFill>
            </a:endParaRPr>
          </a:p>
          <a:p>
            <a:r>
              <a:rPr lang="en-US" dirty="0"/>
              <a:t>DHCP Snooping is a security feature that acts as a firewall between untrusted hosts and trusted DHCP servers. It prevents malicious or rogue DHCP servers from providing false IP address configurations to clients.</a:t>
            </a:r>
            <a:endParaRPr lang="ar-EG" dirty="0"/>
          </a:p>
          <a:p>
            <a:r>
              <a:rPr lang="en-US" dirty="0"/>
              <a:t> DHCP Snooping works by monitoring DHCP messages and maintaining a database of trusted IP addresses and their corresponding MAC addresses. Only messages from trusted ports are allowed to pass through, while those from untrusted ports are filtered out. This helps ensure that clients receive accurate IP configurations and reduces the risk of attacks such as IP address spoofing.</a:t>
            </a:r>
          </a:p>
        </p:txBody>
      </p:sp>
      <p:pic>
        <p:nvPicPr>
          <p:cNvPr id="7" name="Picture 6">
            <a:extLst>
              <a:ext uri="{FF2B5EF4-FFF2-40B4-BE49-F238E27FC236}">
                <a16:creationId xmlns:a16="http://schemas.microsoft.com/office/drawing/2014/main" id="{18835480-EF9F-559B-6E54-23DB20969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1865" y="1911429"/>
            <a:ext cx="4639036" cy="324581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3849323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Flowchart: Stored Data 1">
            <a:hlinkClick r:id="rId2" action="ppaction://hlinksldjump"/>
            <a:extLst>
              <a:ext uri="{FF2B5EF4-FFF2-40B4-BE49-F238E27FC236}">
                <a16:creationId xmlns:a16="http://schemas.microsoft.com/office/drawing/2014/main" id="{0DF60138-331E-5334-E96A-1D1AB4AE67FD}"/>
              </a:ext>
            </a:extLst>
          </p:cNvPr>
          <p:cNvSpPr/>
          <p:nvPr/>
        </p:nvSpPr>
        <p:spPr>
          <a:xfrm flipH="1">
            <a:off x="665103" y="274849"/>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Terminator 2">
            <a:hlinkClick r:id="rId2" action="ppaction://hlinksldjump"/>
            <a:extLst>
              <a:ext uri="{FF2B5EF4-FFF2-40B4-BE49-F238E27FC236}">
                <a16:creationId xmlns:a16="http://schemas.microsoft.com/office/drawing/2014/main" id="{84C86275-B69B-2B26-ED8A-762E7DD11217}"/>
              </a:ext>
            </a:extLst>
          </p:cNvPr>
          <p:cNvSpPr/>
          <p:nvPr/>
        </p:nvSpPr>
        <p:spPr>
          <a:xfrm>
            <a:off x="-978855" y="311762"/>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981A8791-E8F0-3B3E-81BC-404A181C6214}"/>
              </a:ext>
            </a:extLst>
          </p:cNvPr>
          <p:cNvSpPr txBox="1"/>
          <p:nvPr/>
        </p:nvSpPr>
        <p:spPr>
          <a:xfrm>
            <a:off x="1307861" y="474790"/>
            <a:ext cx="2617131"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System</a:t>
            </a:r>
            <a:r>
              <a:rPr lang="en-US" sz="2000" dirty="0"/>
              <a:t> </a:t>
            </a:r>
            <a:r>
              <a:rPr lang="en-US" sz="2000" dirty="0">
                <a:solidFill>
                  <a:schemeClr val="bg1"/>
                </a:solidFill>
                <a:latin typeface="Arial Black" panose="020B0A04020102020204" pitchFamily="34" charset="0"/>
              </a:rPr>
              <a:t>Design</a:t>
            </a:r>
          </a:p>
        </p:txBody>
      </p:sp>
      <p:sp>
        <p:nvSpPr>
          <p:cNvPr id="7" name="TextBox 6">
            <a:extLst>
              <a:ext uri="{FF2B5EF4-FFF2-40B4-BE49-F238E27FC236}">
                <a16:creationId xmlns:a16="http://schemas.microsoft.com/office/drawing/2014/main" id="{6DA26D31-B593-A22B-BA20-3914C5AC7FCC}"/>
              </a:ext>
            </a:extLst>
          </p:cNvPr>
          <p:cNvSpPr txBox="1"/>
          <p:nvPr/>
        </p:nvSpPr>
        <p:spPr>
          <a:xfrm>
            <a:off x="7696482" y="3516477"/>
            <a:ext cx="3770791" cy="2308324"/>
          </a:xfrm>
          <a:prstGeom prst="rect">
            <a:avLst/>
          </a:prstGeom>
          <a:noFill/>
        </p:spPr>
        <p:txBody>
          <a:bodyPr wrap="square">
            <a:spAutoFit/>
          </a:bodyPr>
          <a:lstStyle/>
          <a:p>
            <a:r>
              <a:rPr lang="en-US" sz="2400" b="1" dirty="0">
                <a:latin typeface="Arial" panose="020B0604020202020204" pitchFamily="34" charset="0"/>
                <a:cs typeface="Arial" panose="020B0604020202020204" pitchFamily="34" charset="0"/>
              </a:rPr>
              <a:t>provides a connection for end-user . does not forward frames between two other access switches under normal conditions</a:t>
            </a:r>
          </a:p>
        </p:txBody>
      </p:sp>
      <p:pic>
        <p:nvPicPr>
          <p:cNvPr id="17" name="Picture 16">
            <a:extLst>
              <a:ext uri="{FF2B5EF4-FFF2-40B4-BE49-F238E27FC236}">
                <a16:creationId xmlns:a16="http://schemas.microsoft.com/office/drawing/2014/main" id="{696F8DB3-6D76-FE85-5749-B54726B0DE3B}"/>
              </a:ext>
            </a:extLst>
          </p:cNvPr>
          <p:cNvPicPr>
            <a:picLocks noChangeAspect="1"/>
          </p:cNvPicPr>
          <p:nvPr/>
        </p:nvPicPr>
        <p:blipFill rotWithShape="1">
          <a:blip r:embed="rId3">
            <a:extLst>
              <a:ext uri="{28A0092B-C50C-407E-A947-70E740481C1C}">
                <a14:useLocalDpi xmlns:a14="http://schemas.microsoft.com/office/drawing/2010/main" val="0"/>
              </a:ext>
            </a:extLst>
          </a:blip>
          <a:srcRect l="3386" t="878" r="5411"/>
          <a:stretch/>
        </p:blipFill>
        <p:spPr>
          <a:xfrm>
            <a:off x="257646" y="1516992"/>
            <a:ext cx="7103197" cy="5066159"/>
          </a:xfrm>
          <a:prstGeom prst="rect">
            <a:avLst/>
          </a:prstGeom>
        </p:spPr>
      </p:pic>
      <p:grpSp>
        <p:nvGrpSpPr>
          <p:cNvPr id="9" name="Group 8">
            <a:extLst>
              <a:ext uri="{FF2B5EF4-FFF2-40B4-BE49-F238E27FC236}">
                <a16:creationId xmlns:a16="http://schemas.microsoft.com/office/drawing/2014/main" id="{AC0AF8A6-0675-E387-7DC0-1CCC5B832652}"/>
              </a:ext>
            </a:extLst>
          </p:cNvPr>
          <p:cNvGrpSpPr/>
          <p:nvPr/>
        </p:nvGrpSpPr>
        <p:grpSpPr>
          <a:xfrm>
            <a:off x="7680584" y="2500271"/>
            <a:ext cx="1976391" cy="707886"/>
            <a:chOff x="7664689" y="3100436"/>
            <a:chExt cx="1976391" cy="707886"/>
          </a:xfrm>
        </p:grpSpPr>
        <p:sp>
          <p:nvSpPr>
            <p:cNvPr id="18" name="Rectangle 17">
              <a:extLst>
                <a:ext uri="{FF2B5EF4-FFF2-40B4-BE49-F238E27FC236}">
                  <a16:creationId xmlns:a16="http://schemas.microsoft.com/office/drawing/2014/main" id="{BF795E45-6D58-C362-F8CE-75659D3BF64D}"/>
                </a:ext>
              </a:extLst>
            </p:cNvPr>
            <p:cNvSpPr/>
            <p:nvPr/>
          </p:nvSpPr>
          <p:spPr>
            <a:xfrm>
              <a:off x="7696483" y="3165815"/>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0" name="TextBox 39">
              <a:extLst>
                <a:ext uri="{FF2B5EF4-FFF2-40B4-BE49-F238E27FC236}">
                  <a16:creationId xmlns:a16="http://schemas.microsoft.com/office/drawing/2014/main" id="{60DB5501-13A1-441E-0E1E-4EDF27C86F00}"/>
                </a:ext>
              </a:extLst>
            </p:cNvPr>
            <p:cNvSpPr txBox="1"/>
            <p:nvPr/>
          </p:nvSpPr>
          <p:spPr>
            <a:xfrm>
              <a:off x="7664689" y="3100436"/>
              <a:ext cx="1976390" cy="707886"/>
            </a:xfrm>
            <a:prstGeom prst="rect">
              <a:avLst/>
            </a:prstGeom>
            <a:noFill/>
          </p:spPr>
          <p:txBody>
            <a:bodyPr wrap="square">
              <a:spAutoFit/>
            </a:bodyPr>
            <a:lstStyle/>
            <a:p>
              <a:pPr lvl="1"/>
              <a:r>
                <a:rPr lang="en-US" sz="2000" b="1" dirty="0">
                  <a:latin typeface="Arial Black" panose="020B0A04020102020204" pitchFamily="34" charset="0"/>
                </a:rPr>
                <a:t>Access</a:t>
              </a:r>
              <a:r>
                <a:rPr lang="en-US" sz="1800" b="1" dirty="0"/>
                <a:t> </a:t>
              </a:r>
              <a:r>
                <a:rPr lang="en-US" sz="2000" b="1" dirty="0">
                  <a:latin typeface="Arial Black" panose="020B0A04020102020204" pitchFamily="34" charset="0"/>
                </a:rPr>
                <a:t>Layer</a:t>
              </a:r>
            </a:p>
          </p:txBody>
        </p:sp>
      </p:grpSp>
      <p:sp>
        <p:nvSpPr>
          <p:cNvPr id="42" name="TextBox 41">
            <a:extLst>
              <a:ext uri="{FF2B5EF4-FFF2-40B4-BE49-F238E27FC236}">
                <a16:creationId xmlns:a16="http://schemas.microsoft.com/office/drawing/2014/main" id="{F508807A-F706-6BDF-130D-03B7FFE88C2E}"/>
              </a:ext>
            </a:extLst>
          </p:cNvPr>
          <p:cNvSpPr txBox="1"/>
          <p:nvPr/>
        </p:nvSpPr>
        <p:spPr>
          <a:xfrm>
            <a:off x="4128368" y="307657"/>
            <a:ext cx="4617898" cy="461665"/>
          </a:xfrm>
          <a:prstGeom prst="rect">
            <a:avLst/>
          </a:prstGeom>
          <a:noFill/>
        </p:spPr>
        <p:txBody>
          <a:bodyPr wrap="square">
            <a:spAutoFit/>
          </a:bodyPr>
          <a:lstStyle/>
          <a:p>
            <a:pPr marL="342900" indent="-342900">
              <a:buFont typeface="Wingdings" panose="05000000000000000000" pitchFamily="2" charset="2"/>
              <a:buChar char="v"/>
            </a:pPr>
            <a:r>
              <a:rPr lang="en-US" sz="2400" b="1" dirty="0">
                <a:solidFill>
                  <a:schemeClr val="accent1">
                    <a:lumMod val="75000"/>
                  </a:schemeClr>
                </a:solidFill>
                <a:latin typeface="Arial" panose="020B0604020202020204" pitchFamily="34" charset="0"/>
                <a:cs typeface="Arial" panose="020B0604020202020204" pitchFamily="34" charset="0"/>
              </a:rPr>
              <a:t>Hierarchical</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Network</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Model</a:t>
            </a:r>
          </a:p>
        </p:txBody>
      </p:sp>
      <p:grpSp>
        <p:nvGrpSpPr>
          <p:cNvPr id="8" name="Group 7">
            <a:extLst>
              <a:ext uri="{FF2B5EF4-FFF2-40B4-BE49-F238E27FC236}">
                <a16:creationId xmlns:a16="http://schemas.microsoft.com/office/drawing/2014/main" id="{F34F909D-8E0A-C540-6EBD-6244B7C561D3}"/>
              </a:ext>
            </a:extLst>
          </p:cNvPr>
          <p:cNvGrpSpPr/>
          <p:nvPr/>
        </p:nvGrpSpPr>
        <p:grpSpPr>
          <a:xfrm>
            <a:off x="7696482" y="1704701"/>
            <a:ext cx="2164491" cy="624693"/>
            <a:chOff x="7696482" y="1704701"/>
            <a:chExt cx="2164491" cy="624693"/>
          </a:xfrm>
        </p:grpSpPr>
        <p:sp>
          <p:nvSpPr>
            <p:cNvPr id="5" name="Rectangle 4">
              <a:extLst>
                <a:ext uri="{FF2B5EF4-FFF2-40B4-BE49-F238E27FC236}">
                  <a16:creationId xmlns:a16="http://schemas.microsoft.com/office/drawing/2014/main" id="{3BF816DA-7C42-7364-AAB4-1BF0F8A59C08}"/>
                </a:ext>
              </a:extLst>
            </p:cNvPr>
            <p:cNvSpPr/>
            <p:nvPr/>
          </p:nvSpPr>
          <p:spPr>
            <a:xfrm>
              <a:off x="7696482" y="1704701"/>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D61DD0D5-0E3A-5204-DF51-C4BEA5FCAE79}"/>
                </a:ext>
              </a:extLst>
            </p:cNvPr>
            <p:cNvSpPr txBox="1"/>
            <p:nvPr/>
          </p:nvSpPr>
          <p:spPr>
            <a:xfrm>
              <a:off x="8055980" y="1791841"/>
              <a:ext cx="1804993" cy="400110"/>
            </a:xfrm>
            <a:prstGeom prst="rect">
              <a:avLst/>
            </a:prstGeom>
            <a:noFill/>
          </p:spPr>
          <p:txBody>
            <a:bodyPr wrap="square" rtlCol="0">
              <a:spAutoFit/>
            </a:bodyPr>
            <a:lstStyle/>
            <a:p>
              <a:r>
                <a:rPr lang="en-US" sz="2000" b="1" dirty="0">
                  <a:latin typeface="Arial Black" panose="020B0A04020102020204" pitchFamily="34" charset="0"/>
                </a:rPr>
                <a:t>Design</a:t>
              </a:r>
              <a:r>
                <a:rPr lang="en-US" dirty="0"/>
                <a:t> </a:t>
              </a:r>
            </a:p>
          </p:txBody>
        </p:sp>
      </p:grpSp>
    </p:spTree>
    <p:extLst>
      <p:ext uri="{BB962C8B-B14F-4D97-AF65-F5344CB8AC3E}">
        <p14:creationId xmlns:p14="http://schemas.microsoft.com/office/powerpoint/2010/main" val="3895485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Flowchart: Stored Data 1">
            <a:hlinkClick r:id="rId2" action="ppaction://hlinksldjump"/>
            <a:extLst>
              <a:ext uri="{FF2B5EF4-FFF2-40B4-BE49-F238E27FC236}">
                <a16:creationId xmlns:a16="http://schemas.microsoft.com/office/drawing/2014/main" id="{0DF60138-331E-5334-E96A-1D1AB4AE67FD}"/>
              </a:ext>
            </a:extLst>
          </p:cNvPr>
          <p:cNvSpPr/>
          <p:nvPr/>
        </p:nvSpPr>
        <p:spPr>
          <a:xfrm flipH="1">
            <a:off x="665103" y="274849"/>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Terminator 2">
            <a:hlinkClick r:id="rId2" action="ppaction://hlinksldjump"/>
            <a:extLst>
              <a:ext uri="{FF2B5EF4-FFF2-40B4-BE49-F238E27FC236}">
                <a16:creationId xmlns:a16="http://schemas.microsoft.com/office/drawing/2014/main" id="{84C86275-B69B-2B26-ED8A-762E7DD11217}"/>
              </a:ext>
            </a:extLst>
          </p:cNvPr>
          <p:cNvSpPr/>
          <p:nvPr/>
        </p:nvSpPr>
        <p:spPr>
          <a:xfrm>
            <a:off x="-978855" y="311762"/>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981A8791-E8F0-3B3E-81BC-404A181C6214}"/>
              </a:ext>
            </a:extLst>
          </p:cNvPr>
          <p:cNvSpPr txBox="1"/>
          <p:nvPr/>
        </p:nvSpPr>
        <p:spPr>
          <a:xfrm>
            <a:off x="1307861" y="474790"/>
            <a:ext cx="2617131"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System</a:t>
            </a:r>
            <a:r>
              <a:rPr lang="en-US" sz="2000" dirty="0"/>
              <a:t> </a:t>
            </a:r>
            <a:r>
              <a:rPr lang="en-US" sz="2000" dirty="0">
                <a:solidFill>
                  <a:schemeClr val="bg1"/>
                </a:solidFill>
                <a:latin typeface="Arial Black" panose="020B0A04020102020204" pitchFamily="34" charset="0"/>
              </a:rPr>
              <a:t>Design</a:t>
            </a:r>
          </a:p>
        </p:txBody>
      </p:sp>
      <p:pic>
        <p:nvPicPr>
          <p:cNvPr id="17" name="Picture 16">
            <a:extLst>
              <a:ext uri="{FF2B5EF4-FFF2-40B4-BE49-F238E27FC236}">
                <a16:creationId xmlns:a16="http://schemas.microsoft.com/office/drawing/2014/main" id="{696F8DB3-6D76-FE85-5749-B54726B0DE3B}"/>
              </a:ext>
            </a:extLst>
          </p:cNvPr>
          <p:cNvPicPr>
            <a:picLocks noChangeAspect="1"/>
          </p:cNvPicPr>
          <p:nvPr/>
        </p:nvPicPr>
        <p:blipFill>
          <a:blip r:embed="rId3">
            <a:extLst>
              <a:ext uri="{28A0092B-C50C-407E-A947-70E740481C1C}">
                <a14:useLocalDpi xmlns:a14="http://schemas.microsoft.com/office/drawing/2010/main" val="0"/>
              </a:ext>
            </a:extLst>
          </a:blip>
          <a:srcRect l="2311" r="2311"/>
          <a:stretch/>
        </p:blipFill>
        <p:spPr>
          <a:xfrm>
            <a:off x="257646" y="1516992"/>
            <a:ext cx="7103197" cy="5066159"/>
          </a:xfrm>
          <a:prstGeom prst="rect">
            <a:avLst/>
          </a:prstGeom>
        </p:spPr>
      </p:pic>
      <p:sp>
        <p:nvSpPr>
          <p:cNvPr id="42" name="TextBox 41">
            <a:extLst>
              <a:ext uri="{FF2B5EF4-FFF2-40B4-BE49-F238E27FC236}">
                <a16:creationId xmlns:a16="http://schemas.microsoft.com/office/drawing/2014/main" id="{F508807A-F706-6BDF-130D-03B7FFE88C2E}"/>
              </a:ext>
            </a:extLst>
          </p:cNvPr>
          <p:cNvSpPr txBox="1"/>
          <p:nvPr/>
        </p:nvSpPr>
        <p:spPr>
          <a:xfrm>
            <a:off x="4128368" y="307657"/>
            <a:ext cx="4617898" cy="461665"/>
          </a:xfrm>
          <a:prstGeom prst="rect">
            <a:avLst/>
          </a:prstGeom>
          <a:noFill/>
        </p:spPr>
        <p:txBody>
          <a:bodyPr wrap="square">
            <a:spAutoFit/>
          </a:bodyPr>
          <a:lstStyle/>
          <a:p>
            <a:pPr marL="342900" indent="-342900">
              <a:buFont typeface="Wingdings" panose="05000000000000000000" pitchFamily="2" charset="2"/>
              <a:buChar char="v"/>
            </a:pPr>
            <a:r>
              <a:rPr lang="en-US" sz="2400" b="1" dirty="0">
                <a:solidFill>
                  <a:schemeClr val="accent1">
                    <a:lumMod val="75000"/>
                  </a:schemeClr>
                </a:solidFill>
                <a:latin typeface="Arial" panose="020B0604020202020204" pitchFamily="34" charset="0"/>
                <a:cs typeface="Arial" panose="020B0604020202020204" pitchFamily="34" charset="0"/>
              </a:rPr>
              <a:t>Hierarchical</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Network</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Model</a:t>
            </a:r>
          </a:p>
        </p:txBody>
      </p:sp>
      <p:grpSp>
        <p:nvGrpSpPr>
          <p:cNvPr id="8" name="Group 7">
            <a:extLst>
              <a:ext uri="{FF2B5EF4-FFF2-40B4-BE49-F238E27FC236}">
                <a16:creationId xmlns:a16="http://schemas.microsoft.com/office/drawing/2014/main" id="{F34F909D-8E0A-C540-6EBD-6244B7C561D3}"/>
              </a:ext>
            </a:extLst>
          </p:cNvPr>
          <p:cNvGrpSpPr/>
          <p:nvPr/>
        </p:nvGrpSpPr>
        <p:grpSpPr>
          <a:xfrm>
            <a:off x="7696482" y="1704701"/>
            <a:ext cx="2164491" cy="624693"/>
            <a:chOff x="7696482" y="1704701"/>
            <a:chExt cx="2164491" cy="624693"/>
          </a:xfrm>
        </p:grpSpPr>
        <p:sp>
          <p:nvSpPr>
            <p:cNvPr id="5" name="Rectangle 4">
              <a:extLst>
                <a:ext uri="{FF2B5EF4-FFF2-40B4-BE49-F238E27FC236}">
                  <a16:creationId xmlns:a16="http://schemas.microsoft.com/office/drawing/2014/main" id="{3BF816DA-7C42-7364-AAB4-1BF0F8A59C08}"/>
                </a:ext>
              </a:extLst>
            </p:cNvPr>
            <p:cNvSpPr/>
            <p:nvPr/>
          </p:nvSpPr>
          <p:spPr>
            <a:xfrm>
              <a:off x="7696482" y="1704701"/>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D61DD0D5-0E3A-5204-DF51-C4BEA5FCAE79}"/>
                </a:ext>
              </a:extLst>
            </p:cNvPr>
            <p:cNvSpPr txBox="1"/>
            <p:nvPr/>
          </p:nvSpPr>
          <p:spPr>
            <a:xfrm>
              <a:off x="8055980" y="1791841"/>
              <a:ext cx="1804993" cy="400110"/>
            </a:xfrm>
            <a:prstGeom prst="rect">
              <a:avLst/>
            </a:prstGeom>
            <a:noFill/>
          </p:spPr>
          <p:txBody>
            <a:bodyPr wrap="square" rtlCol="0">
              <a:spAutoFit/>
            </a:bodyPr>
            <a:lstStyle/>
            <a:p>
              <a:r>
                <a:rPr lang="en-US" sz="2000" b="1" dirty="0">
                  <a:latin typeface="Arial Black" panose="020B0A04020102020204" pitchFamily="34" charset="0"/>
                </a:rPr>
                <a:t>Design</a:t>
              </a:r>
              <a:r>
                <a:rPr lang="en-US" dirty="0"/>
                <a:t> </a:t>
              </a:r>
            </a:p>
          </p:txBody>
        </p:sp>
      </p:grpSp>
      <p:sp>
        <p:nvSpPr>
          <p:cNvPr id="10" name="TextBox 9">
            <a:extLst>
              <a:ext uri="{FF2B5EF4-FFF2-40B4-BE49-F238E27FC236}">
                <a16:creationId xmlns:a16="http://schemas.microsoft.com/office/drawing/2014/main" id="{4785E513-BE84-0170-21C1-893C6CE5EC38}"/>
              </a:ext>
            </a:extLst>
          </p:cNvPr>
          <p:cNvSpPr txBox="1"/>
          <p:nvPr/>
        </p:nvSpPr>
        <p:spPr>
          <a:xfrm>
            <a:off x="7637976" y="3674399"/>
            <a:ext cx="3239570" cy="1569660"/>
          </a:xfrm>
          <a:prstGeom prst="rect">
            <a:avLst/>
          </a:prstGeom>
          <a:noFill/>
        </p:spPr>
        <p:txBody>
          <a:bodyPr wrap="square">
            <a:spAutoFit/>
          </a:bodyPr>
          <a:lstStyle/>
          <a:p>
            <a:r>
              <a:rPr lang="en-US" sz="2400" b="1" dirty="0">
                <a:latin typeface="Arial" panose="020B0604020202020204" pitchFamily="34" charset="0"/>
                <a:cs typeface="Arial" panose="020B0604020202020204" pitchFamily="34" charset="0"/>
              </a:rPr>
              <a:t>aggregation point for access switches, not connection directly to end-user</a:t>
            </a:r>
          </a:p>
        </p:txBody>
      </p:sp>
      <p:sp>
        <p:nvSpPr>
          <p:cNvPr id="12" name="Rectangle 11">
            <a:extLst>
              <a:ext uri="{FF2B5EF4-FFF2-40B4-BE49-F238E27FC236}">
                <a16:creationId xmlns:a16="http://schemas.microsoft.com/office/drawing/2014/main" id="{4EC13B14-E9B1-5EE0-962A-D17AA1ACE31D}"/>
              </a:ext>
            </a:extLst>
          </p:cNvPr>
          <p:cNvSpPr/>
          <p:nvPr/>
        </p:nvSpPr>
        <p:spPr>
          <a:xfrm>
            <a:off x="7696482" y="2525242"/>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E525E296-358A-5083-870F-D43DD26531B3}"/>
              </a:ext>
            </a:extLst>
          </p:cNvPr>
          <p:cNvSpPr txBox="1"/>
          <p:nvPr/>
        </p:nvSpPr>
        <p:spPr>
          <a:xfrm>
            <a:off x="7224411" y="2516561"/>
            <a:ext cx="2636562" cy="707886"/>
          </a:xfrm>
          <a:prstGeom prst="rect">
            <a:avLst/>
          </a:prstGeom>
          <a:noFill/>
        </p:spPr>
        <p:txBody>
          <a:bodyPr wrap="square">
            <a:spAutoFit/>
          </a:bodyPr>
          <a:lstStyle/>
          <a:p>
            <a:pPr lvl="1" algn="ctr"/>
            <a:r>
              <a:rPr lang="en-US" sz="2000" b="1" dirty="0">
                <a:latin typeface="Arial Black" panose="020B0A04020102020204" pitchFamily="34" charset="0"/>
              </a:rPr>
              <a:t>Distribution</a:t>
            </a:r>
            <a:r>
              <a:rPr lang="en-US" sz="1800" b="1" dirty="0"/>
              <a:t> </a:t>
            </a:r>
            <a:r>
              <a:rPr lang="en-US" sz="2000" b="1" dirty="0">
                <a:latin typeface="Arial Black" panose="020B0A04020102020204" pitchFamily="34" charset="0"/>
              </a:rPr>
              <a:t>Layer</a:t>
            </a:r>
          </a:p>
        </p:txBody>
      </p:sp>
    </p:spTree>
    <p:extLst>
      <p:ext uri="{BB962C8B-B14F-4D97-AF65-F5344CB8AC3E}">
        <p14:creationId xmlns:p14="http://schemas.microsoft.com/office/powerpoint/2010/main" val="35441388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1DDD3"/>
        </a:solidFill>
        <a:effectLst/>
      </p:bgPr>
    </p:bg>
    <p:spTree>
      <p:nvGrpSpPr>
        <p:cNvPr id="1" name=""/>
        <p:cNvGrpSpPr/>
        <p:nvPr/>
      </p:nvGrpSpPr>
      <p:grpSpPr>
        <a:xfrm>
          <a:off x="0" y="0"/>
          <a:ext cx="0" cy="0"/>
          <a:chOff x="0" y="0"/>
          <a:chExt cx="0" cy="0"/>
        </a:xfrm>
      </p:grpSpPr>
      <p:sp>
        <p:nvSpPr>
          <p:cNvPr id="2" name="Flowchart: Stored Data 1">
            <a:hlinkClick r:id="rId2" action="ppaction://hlinksldjump"/>
            <a:extLst>
              <a:ext uri="{FF2B5EF4-FFF2-40B4-BE49-F238E27FC236}">
                <a16:creationId xmlns:a16="http://schemas.microsoft.com/office/drawing/2014/main" id="{0DF60138-331E-5334-E96A-1D1AB4AE67FD}"/>
              </a:ext>
            </a:extLst>
          </p:cNvPr>
          <p:cNvSpPr/>
          <p:nvPr/>
        </p:nvSpPr>
        <p:spPr>
          <a:xfrm flipH="1">
            <a:off x="665103" y="274849"/>
            <a:ext cx="3379442" cy="769215"/>
          </a:xfrm>
          <a:prstGeom prst="flowChartOnlineStorage">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Terminator 2">
            <a:hlinkClick r:id="rId2" action="ppaction://hlinksldjump"/>
            <a:extLst>
              <a:ext uri="{FF2B5EF4-FFF2-40B4-BE49-F238E27FC236}">
                <a16:creationId xmlns:a16="http://schemas.microsoft.com/office/drawing/2014/main" id="{84C86275-B69B-2B26-ED8A-762E7DD11217}"/>
              </a:ext>
            </a:extLst>
          </p:cNvPr>
          <p:cNvSpPr/>
          <p:nvPr/>
        </p:nvSpPr>
        <p:spPr>
          <a:xfrm>
            <a:off x="-978855" y="311762"/>
            <a:ext cx="1736276" cy="624693"/>
          </a:xfrm>
          <a:prstGeom prst="flowChartTerminator">
            <a:avLst/>
          </a:prstGeom>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action="ppaction://hlinksldjump"/>
            <a:extLst>
              <a:ext uri="{FF2B5EF4-FFF2-40B4-BE49-F238E27FC236}">
                <a16:creationId xmlns:a16="http://schemas.microsoft.com/office/drawing/2014/main" id="{981A8791-E8F0-3B3E-81BC-404A181C6214}"/>
              </a:ext>
            </a:extLst>
          </p:cNvPr>
          <p:cNvSpPr txBox="1"/>
          <p:nvPr/>
        </p:nvSpPr>
        <p:spPr>
          <a:xfrm>
            <a:off x="1307861" y="474790"/>
            <a:ext cx="2617131"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rPr>
              <a:t>System</a:t>
            </a:r>
            <a:r>
              <a:rPr lang="en-US" sz="2000" dirty="0"/>
              <a:t> </a:t>
            </a:r>
            <a:r>
              <a:rPr lang="en-US" sz="2000" dirty="0">
                <a:solidFill>
                  <a:schemeClr val="bg1"/>
                </a:solidFill>
                <a:latin typeface="Arial Black" panose="020B0A04020102020204" pitchFamily="34" charset="0"/>
              </a:rPr>
              <a:t>Design</a:t>
            </a:r>
          </a:p>
        </p:txBody>
      </p:sp>
      <p:pic>
        <p:nvPicPr>
          <p:cNvPr id="17" name="Picture 16">
            <a:extLst>
              <a:ext uri="{FF2B5EF4-FFF2-40B4-BE49-F238E27FC236}">
                <a16:creationId xmlns:a16="http://schemas.microsoft.com/office/drawing/2014/main" id="{696F8DB3-6D76-FE85-5749-B54726B0DE3B}"/>
              </a:ext>
            </a:extLst>
          </p:cNvPr>
          <p:cNvPicPr>
            <a:picLocks noChangeAspect="1"/>
          </p:cNvPicPr>
          <p:nvPr/>
        </p:nvPicPr>
        <p:blipFill rotWithShape="1">
          <a:blip r:embed="rId3">
            <a:extLst>
              <a:ext uri="{28A0092B-C50C-407E-A947-70E740481C1C}">
                <a14:useLocalDpi xmlns:a14="http://schemas.microsoft.com/office/drawing/2010/main" val="0"/>
              </a:ext>
            </a:extLst>
          </a:blip>
          <a:srcRect l="-4001" t="521" r="-248" b="-521"/>
          <a:stretch/>
        </p:blipFill>
        <p:spPr>
          <a:xfrm>
            <a:off x="354012" y="1487914"/>
            <a:ext cx="6627450" cy="5066159"/>
          </a:xfrm>
          <a:prstGeom prst="rect">
            <a:avLst/>
          </a:prstGeom>
        </p:spPr>
      </p:pic>
      <p:sp>
        <p:nvSpPr>
          <p:cNvPr id="42" name="TextBox 41">
            <a:extLst>
              <a:ext uri="{FF2B5EF4-FFF2-40B4-BE49-F238E27FC236}">
                <a16:creationId xmlns:a16="http://schemas.microsoft.com/office/drawing/2014/main" id="{F508807A-F706-6BDF-130D-03B7FFE88C2E}"/>
              </a:ext>
            </a:extLst>
          </p:cNvPr>
          <p:cNvSpPr txBox="1"/>
          <p:nvPr/>
        </p:nvSpPr>
        <p:spPr>
          <a:xfrm>
            <a:off x="4128368" y="307657"/>
            <a:ext cx="4617898" cy="461665"/>
          </a:xfrm>
          <a:prstGeom prst="rect">
            <a:avLst/>
          </a:prstGeom>
          <a:noFill/>
        </p:spPr>
        <p:txBody>
          <a:bodyPr wrap="square">
            <a:spAutoFit/>
          </a:bodyPr>
          <a:lstStyle/>
          <a:p>
            <a:pPr marL="342900" indent="-342900">
              <a:buFont typeface="Wingdings" panose="05000000000000000000" pitchFamily="2" charset="2"/>
              <a:buChar char="v"/>
            </a:pPr>
            <a:r>
              <a:rPr lang="en-US" sz="2400" b="1" dirty="0">
                <a:solidFill>
                  <a:schemeClr val="accent1">
                    <a:lumMod val="75000"/>
                  </a:schemeClr>
                </a:solidFill>
                <a:latin typeface="Arial" panose="020B0604020202020204" pitchFamily="34" charset="0"/>
                <a:cs typeface="Arial" panose="020B0604020202020204" pitchFamily="34" charset="0"/>
              </a:rPr>
              <a:t>Hierarchical</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Network</a:t>
            </a:r>
            <a:r>
              <a:rPr lang="en-US" sz="2400" dirty="0"/>
              <a:t> </a:t>
            </a:r>
            <a:r>
              <a:rPr lang="en-US" sz="2400" b="1" dirty="0">
                <a:solidFill>
                  <a:schemeClr val="accent1">
                    <a:lumMod val="75000"/>
                  </a:schemeClr>
                </a:solidFill>
                <a:latin typeface="Arial" panose="020B0604020202020204" pitchFamily="34" charset="0"/>
                <a:cs typeface="Arial" panose="020B0604020202020204" pitchFamily="34" charset="0"/>
              </a:rPr>
              <a:t>Model</a:t>
            </a:r>
          </a:p>
        </p:txBody>
      </p:sp>
      <p:grpSp>
        <p:nvGrpSpPr>
          <p:cNvPr id="8" name="Group 7">
            <a:extLst>
              <a:ext uri="{FF2B5EF4-FFF2-40B4-BE49-F238E27FC236}">
                <a16:creationId xmlns:a16="http://schemas.microsoft.com/office/drawing/2014/main" id="{F34F909D-8E0A-C540-6EBD-6244B7C561D3}"/>
              </a:ext>
            </a:extLst>
          </p:cNvPr>
          <p:cNvGrpSpPr/>
          <p:nvPr/>
        </p:nvGrpSpPr>
        <p:grpSpPr>
          <a:xfrm>
            <a:off x="7696482" y="1704701"/>
            <a:ext cx="2164491" cy="624693"/>
            <a:chOff x="7696482" y="1704701"/>
            <a:chExt cx="2164491" cy="624693"/>
          </a:xfrm>
        </p:grpSpPr>
        <p:sp>
          <p:nvSpPr>
            <p:cNvPr id="5" name="Rectangle 4">
              <a:extLst>
                <a:ext uri="{FF2B5EF4-FFF2-40B4-BE49-F238E27FC236}">
                  <a16:creationId xmlns:a16="http://schemas.microsoft.com/office/drawing/2014/main" id="{3BF816DA-7C42-7364-AAB4-1BF0F8A59C08}"/>
                </a:ext>
              </a:extLst>
            </p:cNvPr>
            <p:cNvSpPr/>
            <p:nvPr/>
          </p:nvSpPr>
          <p:spPr>
            <a:xfrm>
              <a:off x="7696482" y="1704701"/>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D61DD0D5-0E3A-5204-DF51-C4BEA5FCAE79}"/>
                </a:ext>
              </a:extLst>
            </p:cNvPr>
            <p:cNvSpPr txBox="1"/>
            <p:nvPr/>
          </p:nvSpPr>
          <p:spPr>
            <a:xfrm>
              <a:off x="8055980" y="1791841"/>
              <a:ext cx="1804993" cy="400110"/>
            </a:xfrm>
            <a:prstGeom prst="rect">
              <a:avLst/>
            </a:prstGeom>
            <a:noFill/>
          </p:spPr>
          <p:txBody>
            <a:bodyPr wrap="square" rtlCol="0">
              <a:spAutoFit/>
            </a:bodyPr>
            <a:lstStyle/>
            <a:p>
              <a:r>
                <a:rPr lang="en-US" sz="2000" b="1" dirty="0">
                  <a:latin typeface="Arial Black" panose="020B0A04020102020204" pitchFamily="34" charset="0"/>
                </a:rPr>
                <a:t>Design</a:t>
              </a:r>
              <a:r>
                <a:rPr lang="en-US" dirty="0"/>
                <a:t> </a:t>
              </a:r>
            </a:p>
          </p:txBody>
        </p:sp>
      </p:grpSp>
      <p:sp>
        <p:nvSpPr>
          <p:cNvPr id="7" name="TextBox 6">
            <a:extLst>
              <a:ext uri="{FF2B5EF4-FFF2-40B4-BE49-F238E27FC236}">
                <a16:creationId xmlns:a16="http://schemas.microsoft.com/office/drawing/2014/main" id="{F44EDAAF-B4A7-4531-47E0-82FCBABA0B8A}"/>
              </a:ext>
            </a:extLst>
          </p:cNvPr>
          <p:cNvSpPr txBox="1"/>
          <p:nvPr/>
        </p:nvSpPr>
        <p:spPr>
          <a:xfrm>
            <a:off x="7545378" y="3688931"/>
            <a:ext cx="4292610" cy="2677656"/>
          </a:xfrm>
          <a:prstGeom prst="rect">
            <a:avLst/>
          </a:prstGeom>
          <a:noFill/>
        </p:spPr>
        <p:txBody>
          <a:bodyPr wrap="square">
            <a:spAutoFit/>
          </a:bodyPr>
          <a:lstStyle/>
          <a:p>
            <a:r>
              <a:rPr lang="en-US" sz="2400" b="1" dirty="0">
                <a:latin typeface="Arial" panose="020B0604020202020204" pitchFamily="34" charset="0"/>
                <a:cs typeface="Arial" panose="020B0604020202020204" pitchFamily="34" charset="0"/>
              </a:rPr>
              <a:t>aggregates distribution switches in very large campus LANs, providing very high forwarding rates for the larger volume of traffic due to the size of the network</a:t>
            </a:r>
          </a:p>
        </p:txBody>
      </p:sp>
      <p:sp>
        <p:nvSpPr>
          <p:cNvPr id="9" name="Rectangle 8">
            <a:extLst>
              <a:ext uri="{FF2B5EF4-FFF2-40B4-BE49-F238E27FC236}">
                <a16:creationId xmlns:a16="http://schemas.microsoft.com/office/drawing/2014/main" id="{AB67647B-D0C7-804B-48ED-EE8DC33510C3}"/>
              </a:ext>
            </a:extLst>
          </p:cNvPr>
          <p:cNvSpPr/>
          <p:nvPr/>
        </p:nvSpPr>
        <p:spPr>
          <a:xfrm>
            <a:off x="7691269" y="2674082"/>
            <a:ext cx="1944597" cy="6246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574DF8D6-B270-3082-3625-6CB5CADDD820}"/>
              </a:ext>
            </a:extLst>
          </p:cNvPr>
          <p:cNvSpPr txBox="1"/>
          <p:nvPr/>
        </p:nvSpPr>
        <p:spPr>
          <a:xfrm>
            <a:off x="7849951" y="2636357"/>
            <a:ext cx="1841732" cy="707886"/>
          </a:xfrm>
          <a:prstGeom prst="rect">
            <a:avLst/>
          </a:prstGeom>
          <a:noFill/>
        </p:spPr>
        <p:txBody>
          <a:bodyPr wrap="square">
            <a:spAutoFit/>
          </a:bodyPr>
          <a:lstStyle/>
          <a:p>
            <a:pPr lvl="1"/>
            <a:r>
              <a:rPr lang="en-US" sz="2000" b="1" dirty="0">
                <a:latin typeface="Arial Black" panose="020B0A04020102020204" pitchFamily="34" charset="0"/>
              </a:rPr>
              <a:t>Core Layer</a:t>
            </a:r>
            <a:endParaRPr lang="en-US" sz="2000" dirty="0">
              <a:latin typeface="Arial Black" panose="020B0A04020102020204" pitchFamily="34" charset="0"/>
            </a:endParaRPr>
          </a:p>
        </p:txBody>
      </p:sp>
    </p:spTree>
    <p:extLst>
      <p:ext uri="{BB962C8B-B14F-4D97-AF65-F5344CB8AC3E}">
        <p14:creationId xmlns:p14="http://schemas.microsoft.com/office/powerpoint/2010/main" val="13839445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1999</TotalTime>
  <Words>2328</Words>
  <Application>Microsoft Macintosh PowerPoint</Application>
  <PresentationFormat>شاشة عريضة</PresentationFormat>
  <Paragraphs>362</Paragraphs>
  <Slides>63</Slides>
  <Notes>0</Notes>
  <HiddenSlides>0</HiddenSlides>
  <MMClips>0</MMClips>
  <ScaleCrop>false</ScaleCrop>
  <HeadingPairs>
    <vt:vector size="6" baseType="variant">
      <vt:variant>
        <vt:lpstr>الخطوط المستخدمة</vt:lpstr>
      </vt:variant>
      <vt:variant>
        <vt:i4>8</vt:i4>
      </vt:variant>
      <vt:variant>
        <vt:lpstr>نسق</vt:lpstr>
      </vt:variant>
      <vt:variant>
        <vt:i4>1</vt:i4>
      </vt:variant>
      <vt:variant>
        <vt:lpstr>عناوين الشرائح</vt:lpstr>
      </vt:variant>
      <vt:variant>
        <vt:i4>63</vt:i4>
      </vt:variant>
    </vt:vector>
  </HeadingPairs>
  <TitlesOfParts>
    <vt:vector size="72" baseType="lpstr">
      <vt:lpstr>Arial</vt:lpstr>
      <vt:lpstr>Arial Black</vt:lpstr>
      <vt:lpstr>Bahnschrift</vt:lpstr>
      <vt:lpstr>Calibri</vt:lpstr>
      <vt:lpstr>Calibri Light</vt:lpstr>
      <vt:lpstr>Symbol</vt:lpstr>
      <vt:lpstr>Times New Roman</vt:lpstr>
      <vt:lpstr>Wingdings</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عرض تقديمي في PowerPoint</dc:title>
  <dc:creator>salma kn</dc:creator>
  <cp:lastModifiedBy>MohamedEssamSayed</cp:lastModifiedBy>
  <cp:revision>22</cp:revision>
  <dcterms:created xsi:type="dcterms:W3CDTF">2024-06-23T03:44:07Z</dcterms:created>
  <dcterms:modified xsi:type="dcterms:W3CDTF">2024-10-04T13:10:45Z</dcterms:modified>
</cp:coreProperties>
</file>

<file path=docProps/thumbnail.jpeg>
</file>